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hMfoUJyrCaJDluYkNav+LhQ6Gf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7" name="Google Shape;1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4242851"/>
            <a:ext cx="8968084" cy="2759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8" name="Google Shape;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11716" y="4243845"/>
            <a:ext cx="3077108" cy="27694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2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2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2"/>
          <p:cNvSpPr txBox="1"/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" type="subTitle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12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9255346" y="2750337"/>
            <a:ext cx="1171888" cy="13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Short.png" id="27" name="Google Shape;2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3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13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33" name="Google Shape;3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34" name="Google Shape;3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4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4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4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43" name="Google Shape;4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4086907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44" name="Google Shape;4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4" y="4087901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5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5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5"/>
          <p:cNvSpPr txBox="1"/>
          <p:nvPr>
            <p:ph type="title"/>
          </p:nvPr>
        </p:nvSpPr>
        <p:spPr>
          <a:xfrm>
            <a:off x="680322" y="2869895"/>
            <a:ext cx="9613860" cy="1090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680322" y="4232171"/>
            <a:ext cx="9613860" cy="1704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15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2" type="sldNum"/>
          </p:nvPr>
        </p:nvSpPr>
        <p:spPr>
          <a:xfrm>
            <a:off x="10729455" y="286989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53" name="Google Shape;5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54" name="Google Shape;5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6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idx="1" type="body"/>
          </p:nvPr>
        </p:nvSpPr>
        <p:spPr>
          <a:xfrm>
            <a:off x="680320" y="2336873"/>
            <a:ext cx="4698358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2" type="body"/>
          </p:nvPr>
        </p:nvSpPr>
        <p:spPr>
          <a:xfrm>
            <a:off x="5594123" y="2336873"/>
            <a:ext cx="4700058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64" name="Google Shape;6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65" name="Google Shape;6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7"/>
          <p:cNvSpPr txBox="1"/>
          <p:nvPr>
            <p:ph type="title"/>
          </p:nvPr>
        </p:nvSpPr>
        <p:spPr>
          <a:xfrm>
            <a:off x="680319" y="753229"/>
            <a:ext cx="9613863" cy="1080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906350" y="2336873"/>
            <a:ext cx="4472327" cy="6931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7"/>
          <p:cNvSpPr txBox="1"/>
          <p:nvPr>
            <p:ph idx="2" type="body"/>
          </p:nvPr>
        </p:nvSpPr>
        <p:spPr>
          <a:xfrm>
            <a:off x="680322" y="3030008"/>
            <a:ext cx="4698355" cy="290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3" type="body"/>
          </p:nvPr>
        </p:nvSpPr>
        <p:spPr>
          <a:xfrm>
            <a:off x="5820154" y="2336873"/>
            <a:ext cx="4474028" cy="6920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17"/>
          <p:cNvSpPr txBox="1"/>
          <p:nvPr>
            <p:ph idx="4" type="body"/>
          </p:nvPr>
        </p:nvSpPr>
        <p:spPr>
          <a:xfrm>
            <a:off x="5594123" y="3030008"/>
            <a:ext cx="4700059" cy="290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77" name="Google Shape;77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78" name="Google Shape;7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8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86" name="Google Shape;8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9"/>
          <p:cNvSpPr txBox="1"/>
          <p:nvPr>
            <p:ph type="title"/>
          </p:nvPr>
        </p:nvSpPr>
        <p:spPr>
          <a:xfrm>
            <a:off x="680321" y="753227"/>
            <a:ext cx="9613859" cy="1080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4685846" y="2336873"/>
            <a:ext cx="5608336" cy="3599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2" type="body"/>
          </p:nvPr>
        </p:nvSpPr>
        <p:spPr>
          <a:xfrm>
            <a:off x="680322" y="2336872"/>
            <a:ext cx="3790078" cy="35993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97" name="Google Shape;9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98" name="Google Shape;9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0"/>
          <p:cNvSpPr txBox="1"/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/>
          <p:nvPr>
            <p:ph idx="2" type="pic"/>
          </p:nvPr>
        </p:nvSpPr>
        <p:spPr>
          <a:xfrm>
            <a:off x="486833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680323" y="2336873"/>
            <a:ext cx="3876256" cy="35993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4" name="Google Shape;104;p20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panoramique avec légende">
  <p:cSld name="Image panoramique avec légen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08" name="Google Shape;108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09" name="Google Shape;10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type="title"/>
          </p:nvPr>
        </p:nvSpPr>
        <p:spPr>
          <a:xfrm>
            <a:off x="680322" y="4711616"/>
            <a:ext cx="9613859" cy="453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/>
          <p:nvPr>
            <p:ph idx="2" type="pic"/>
          </p:nvPr>
        </p:nvSpPr>
        <p:spPr>
          <a:xfrm>
            <a:off x="680322" y="609597"/>
            <a:ext cx="9613859" cy="3589575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680319" y="5169583"/>
            <a:ext cx="9613862" cy="622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5" name="Google Shape;115;p21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1"/>
          <p:cNvSpPr txBox="1"/>
          <p:nvPr>
            <p:ph idx="12" type="sldNum"/>
          </p:nvPr>
        </p:nvSpPr>
        <p:spPr>
          <a:xfrm>
            <a:off x="10729455" y="4711309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légende">
  <p:cSld name="Titre et légend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19" name="Google Shape;11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20" name="Google Shape;12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2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2"/>
          <p:cNvSpPr txBox="1"/>
          <p:nvPr>
            <p:ph type="title"/>
          </p:nvPr>
        </p:nvSpPr>
        <p:spPr>
          <a:xfrm>
            <a:off x="680322" y="609597"/>
            <a:ext cx="9613858" cy="3592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5" name="Google Shape;125;p22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2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12" type="sldNum"/>
          </p:nvPr>
        </p:nvSpPr>
        <p:spPr>
          <a:xfrm>
            <a:off x="10729455" y="471161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ion avec légende">
  <p:cSld name="Citation avec légende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29" name="Google Shape;12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30" name="Google Shape;13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3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1127856" y="609598"/>
            <a:ext cx="8718877" cy="3036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1402288" y="3653379"/>
            <a:ext cx="8156579" cy="54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5" name="Google Shape;135;p23"/>
          <p:cNvSpPr txBox="1"/>
          <p:nvPr>
            <p:ph idx="2" type="body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6" name="Google Shape;136;p23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12" type="sldNum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39" name="Google Shape;139;p23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i="0" lang="fr-FR" sz="7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140" name="Google Shape;140;p23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i="0" lang="fr-FR" sz="7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e nom">
  <p:cSld name="Carte nom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42" name="Google Shape;14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43" name="Google Shape;14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4"/>
          <p:cNvSpPr txBox="1"/>
          <p:nvPr>
            <p:ph type="title"/>
          </p:nvPr>
        </p:nvSpPr>
        <p:spPr>
          <a:xfrm>
            <a:off x="680319" y="4711615"/>
            <a:ext cx="9613862" cy="5885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 txBox="1"/>
          <p:nvPr>
            <p:ph idx="1" type="body"/>
          </p:nvPr>
        </p:nvSpPr>
        <p:spPr>
          <a:xfrm>
            <a:off x="680320" y="5300149"/>
            <a:ext cx="9613862" cy="502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8" name="Google Shape;148;p24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4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12" type="sldNum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">
  <p:cSld name="3 colonnes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52" name="Google Shape;15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53" name="Google Shape;15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5"/>
          <p:cNvSpPr txBox="1"/>
          <p:nvPr>
            <p:ph type="title"/>
          </p:nvPr>
        </p:nvSpPr>
        <p:spPr>
          <a:xfrm>
            <a:off x="669222" y="753228"/>
            <a:ext cx="9624960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660946" y="2336873"/>
            <a:ext cx="30700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8" name="Google Shape;158;p25"/>
          <p:cNvSpPr txBox="1"/>
          <p:nvPr>
            <p:ph idx="2" type="body"/>
          </p:nvPr>
        </p:nvSpPr>
        <p:spPr>
          <a:xfrm>
            <a:off x="680322" y="3022673"/>
            <a:ext cx="3049702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59" name="Google Shape;159;p25"/>
          <p:cNvSpPr txBox="1"/>
          <p:nvPr>
            <p:ph idx="3" type="body"/>
          </p:nvPr>
        </p:nvSpPr>
        <p:spPr>
          <a:xfrm>
            <a:off x="3956025" y="233687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0" name="Google Shape;160;p25"/>
          <p:cNvSpPr txBox="1"/>
          <p:nvPr>
            <p:ph idx="4" type="body"/>
          </p:nvPr>
        </p:nvSpPr>
        <p:spPr>
          <a:xfrm>
            <a:off x="3945470" y="3022673"/>
            <a:ext cx="3063240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1" name="Google Shape;161;p25"/>
          <p:cNvSpPr txBox="1"/>
          <p:nvPr>
            <p:ph idx="5" type="body"/>
          </p:nvPr>
        </p:nvSpPr>
        <p:spPr>
          <a:xfrm>
            <a:off x="7224156" y="2336873"/>
            <a:ext cx="30700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2" name="Google Shape;162;p25"/>
          <p:cNvSpPr txBox="1"/>
          <p:nvPr>
            <p:ph idx="6" type="body"/>
          </p:nvPr>
        </p:nvSpPr>
        <p:spPr>
          <a:xfrm>
            <a:off x="7224156" y="3022673"/>
            <a:ext cx="3070025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3" name="Google Shape;163;p25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5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 d’image">
  <p:cSld name="3 colonnes d’imag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67" name="Google Shape;167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68" name="Google Shape;16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6"/>
          <p:cNvSpPr txBox="1"/>
          <p:nvPr>
            <p:ph type="title"/>
          </p:nvPr>
        </p:nvSpPr>
        <p:spPr>
          <a:xfrm>
            <a:off x="680322" y="753228"/>
            <a:ext cx="9613860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1" type="body"/>
          </p:nvPr>
        </p:nvSpPr>
        <p:spPr>
          <a:xfrm>
            <a:off x="680318" y="4297503"/>
            <a:ext cx="304970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3" name="Google Shape;173;p26"/>
          <p:cNvSpPr/>
          <p:nvPr>
            <p:ph idx="2" type="pic"/>
          </p:nvPr>
        </p:nvSpPr>
        <p:spPr>
          <a:xfrm>
            <a:off x="680318" y="2336873"/>
            <a:ext cx="3049705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4" name="Google Shape;174;p26"/>
          <p:cNvSpPr txBox="1"/>
          <p:nvPr>
            <p:ph idx="3" type="body"/>
          </p:nvPr>
        </p:nvSpPr>
        <p:spPr>
          <a:xfrm>
            <a:off x="680318" y="4873765"/>
            <a:ext cx="3049705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5" name="Google Shape;175;p26"/>
          <p:cNvSpPr txBox="1"/>
          <p:nvPr>
            <p:ph idx="4" type="body"/>
          </p:nvPr>
        </p:nvSpPr>
        <p:spPr>
          <a:xfrm>
            <a:off x="3945471" y="429750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6" name="Google Shape;176;p26"/>
          <p:cNvSpPr/>
          <p:nvPr>
            <p:ph idx="5" type="pic"/>
          </p:nvPr>
        </p:nvSpPr>
        <p:spPr>
          <a:xfrm>
            <a:off x="3945470" y="2336873"/>
            <a:ext cx="306324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7" name="Google Shape;177;p26"/>
          <p:cNvSpPr txBox="1"/>
          <p:nvPr>
            <p:ph idx="6" type="body"/>
          </p:nvPr>
        </p:nvSpPr>
        <p:spPr>
          <a:xfrm>
            <a:off x="3944117" y="4873764"/>
            <a:ext cx="3067297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8" name="Google Shape;178;p26"/>
          <p:cNvSpPr txBox="1"/>
          <p:nvPr>
            <p:ph idx="7" type="body"/>
          </p:nvPr>
        </p:nvSpPr>
        <p:spPr>
          <a:xfrm>
            <a:off x="7230678" y="4297503"/>
            <a:ext cx="306350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9" name="Google Shape;179;p26"/>
          <p:cNvSpPr/>
          <p:nvPr>
            <p:ph idx="8" type="pic"/>
          </p:nvPr>
        </p:nvSpPr>
        <p:spPr>
          <a:xfrm>
            <a:off x="7230677" y="2336873"/>
            <a:ext cx="3063505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0" name="Google Shape;180;p26"/>
          <p:cNvSpPr txBox="1"/>
          <p:nvPr>
            <p:ph idx="9" type="body"/>
          </p:nvPr>
        </p:nvSpPr>
        <p:spPr>
          <a:xfrm>
            <a:off x="7230553" y="4873762"/>
            <a:ext cx="3067563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81" name="Google Shape;181;p26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6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85" name="Google Shape;185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86" name="Google Shape;18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7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" type="body"/>
          </p:nvPr>
        </p:nvSpPr>
        <p:spPr>
          <a:xfrm rot="5400000">
            <a:off x="3687593" y="-670399"/>
            <a:ext cx="3599316" cy="9613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27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7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7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8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8"/>
          <p:cNvSpPr txBox="1"/>
          <p:nvPr>
            <p:ph type="title"/>
          </p:nvPr>
        </p:nvSpPr>
        <p:spPr>
          <a:xfrm rot="5400000">
            <a:off x="8489252" y="2249576"/>
            <a:ext cx="4353760" cy="10738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8"/>
          <p:cNvSpPr txBox="1"/>
          <p:nvPr>
            <p:ph idx="1" type="body"/>
          </p:nvPr>
        </p:nvSpPr>
        <p:spPr>
          <a:xfrm rot="5400000">
            <a:off x="2452029" y="-1162110"/>
            <a:ext cx="5326589" cy="88700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p28"/>
          <p:cNvSpPr txBox="1"/>
          <p:nvPr>
            <p:ph idx="10" type="dt"/>
          </p:nvPr>
        </p:nvSpPr>
        <p:spPr>
          <a:xfrm>
            <a:off x="6807126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8"/>
          <p:cNvSpPr txBox="1"/>
          <p:nvPr>
            <p:ph idx="11" type="ftr"/>
          </p:nvPr>
        </p:nvSpPr>
        <p:spPr>
          <a:xfrm>
            <a:off x="680321" y="5936188"/>
            <a:ext cx="61268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8"/>
          <p:cNvSpPr txBox="1"/>
          <p:nvPr>
            <p:ph idx="12" type="sldNum"/>
          </p:nvPr>
        </p:nvSpPr>
        <p:spPr>
          <a:xfrm>
            <a:off x="10097550" y="5398633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CEAE0"/>
            </a:gs>
            <a:gs pos="50000">
              <a:srgbClr val="1FAAC6"/>
            </a:gs>
            <a:gs pos="100000">
              <a:srgbClr val="0A2161"/>
            </a:gs>
          </a:gsLst>
          <a:lin ang="252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shOverlay-FullResolve.png" id="10" name="Google Shape;10;p11"/>
          <p:cNvPicPr preferRelativeResize="0"/>
          <p:nvPr/>
        </p:nvPicPr>
        <p:blipFill rotWithShape="1">
          <a:blip r:embed="rId1">
            <a:alphaModFix amt="1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"/>
          <p:cNvSpPr txBox="1"/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</a:pPr>
            <a:r>
              <a:rPr lang="fr-FR"/>
              <a:t>Déroulement d’un procès correctionnel</a:t>
            </a:r>
            <a:endParaRPr/>
          </a:p>
        </p:txBody>
      </p:sp>
      <p:sp>
        <p:nvSpPr>
          <p:cNvPr id="207" name="Google Shape;207;p1"/>
          <p:cNvSpPr txBox="1"/>
          <p:nvPr>
            <p:ph idx="1" type="subTitle"/>
          </p:nvPr>
        </p:nvSpPr>
        <p:spPr>
          <a:xfrm>
            <a:off x="2616740" y="4385732"/>
            <a:ext cx="8543385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fr-FR"/>
              <a:t>Présentation d’une salle d’audience avec le rôle des différents acteurs.</a:t>
            </a:r>
            <a:endParaRPr/>
          </a:p>
        </p:txBody>
      </p:sp>
      <p:sp>
        <p:nvSpPr>
          <p:cNvPr id="208" name="Google Shape;208;p1"/>
          <p:cNvSpPr txBox="1"/>
          <p:nvPr>
            <p:ph idx="11" type="ftr"/>
          </p:nvPr>
        </p:nvSpPr>
        <p:spPr>
          <a:xfrm>
            <a:off x="680321" y="5936188"/>
            <a:ext cx="106448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50"/>
              <a:t>DUVAL Clément, PIEDALLU Lucas, FOREST Wilfried, PICHARD Nicolas (DCG)	</a:t>
            </a:r>
            <a:r>
              <a:rPr lang="fr-FR" sz="1050"/>
              <a:t>			Lycée Gérard de Nerval 2020 - 2021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A2C2E"/>
            </a:gs>
            <a:gs pos="50000">
              <a:srgbClr val="1FAAC6"/>
            </a:gs>
            <a:gs pos="100000">
              <a:srgbClr val="457F00"/>
            </a:gs>
          </a:gsLst>
          <a:lin ang="2520000" scaled="0"/>
        </a:gra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A2C2E"/>
              </a:gs>
              <a:gs pos="50000">
                <a:srgbClr val="1FAAC6"/>
              </a:gs>
              <a:gs pos="100000">
                <a:srgbClr val="457F00"/>
              </a:gs>
            </a:gsLst>
            <a:lin ang="25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Une image contenant intérieur, plancher, cuisine, fenêtre&#10;&#10;Description générée automatiquement" id="214" name="Google Shape;21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"/>
          <p:cNvSpPr txBox="1"/>
          <p:nvPr>
            <p:ph idx="11" type="ftr"/>
          </p:nvPr>
        </p:nvSpPr>
        <p:spPr>
          <a:xfrm>
            <a:off x="680320" y="5936188"/>
            <a:ext cx="111733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														2				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CEAE0"/>
            </a:gs>
            <a:gs pos="50000">
              <a:srgbClr val="1FAAC6"/>
            </a:gs>
            <a:gs pos="100000">
              <a:srgbClr val="0A2161"/>
            </a:gs>
          </a:gsLst>
          <a:lin ang="2520000" scaled="0"/>
        </a:gra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fr-FR"/>
              <a:t>Quel est l’objectif du tribunal correctionnel ?</a:t>
            </a:r>
            <a:endParaRPr/>
          </a:p>
        </p:txBody>
      </p:sp>
      <p:sp>
        <p:nvSpPr>
          <p:cNvPr id="221" name="Google Shape;221;p3"/>
          <p:cNvSpPr txBox="1"/>
          <p:nvPr>
            <p:ph idx="1" type="body"/>
          </p:nvPr>
        </p:nvSpPr>
        <p:spPr>
          <a:xfrm>
            <a:off x="3777672" y="2336873"/>
            <a:ext cx="6516509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fr-FR" sz="2800"/>
              <a:t>3 types d’infractions possibles : contravention, délit, crime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 sz="2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fr-FR" sz="2800"/>
              <a:t>Juger les délits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 sz="2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fr-FR" sz="2800"/>
              <a:t>Sanctions : amende &gt;3 750 € et/ou emprisonnement (&lt; 10 ans)</a:t>
            </a:r>
            <a:endParaRPr/>
          </a:p>
        </p:txBody>
      </p:sp>
      <p:pic>
        <p:nvPicPr>
          <p:cNvPr id="222" name="Google Shape;222;p3"/>
          <p:cNvPicPr preferRelativeResize="0"/>
          <p:nvPr/>
        </p:nvPicPr>
        <p:blipFill rotWithShape="1">
          <a:blip r:embed="rId3">
            <a:alphaModFix/>
          </a:blip>
          <a:srcRect b="2" l="36027" r="14179" t="0"/>
          <a:stretch/>
        </p:blipFill>
        <p:spPr>
          <a:xfrm>
            <a:off x="794325" y="2336872"/>
            <a:ext cx="2692907" cy="3598789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CEAE0"/>
            </a:gs>
            <a:gs pos="50000">
              <a:srgbClr val="1FAAC6"/>
            </a:gs>
            <a:gs pos="100000">
              <a:srgbClr val="0A2161"/>
            </a:gs>
          </a:gsLst>
          <a:lin ang="2520000" scaled="0"/>
        </a:gra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"/>
          <p:cNvSpPr/>
          <p:nvPr/>
        </p:nvSpPr>
        <p:spPr>
          <a:xfrm>
            <a:off x="0" y="-1"/>
            <a:ext cx="12188825" cy="6858001"/>
          </a:xfrm>
          <a:prstGeom prst="rect">
            <a:avLst/>
          </a:prstGeom>
          <a:gradFill>
            <a:gsLst>
              <a:gs pos="0">
                <a:srgbClr val="2CEAE0"/>
              </a:gs>
              <a:gs pos="50000">
                <a:srgbClr val="1FAAC6"/>
              </a:gs>
              <a:gs pos="100000">
                <a:srgbClr val="0A2161"/>
              </a:gs>
            </a:gsLst>
            <a:lin ang="2520000" scaled="0"/>
          </a:gradFill>
          <a:ln cap="flat" cmpd="sng" w="12700">
            <a:solidFill>
              <a:srgbClr val="2995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8" name="Google Shape;228;p4"/>
          <p:cNvPicPr preferRelativeResize="0"/>
          <p:nvPr/>
        </p:nvPicPr>
        <p:blipFill rotWithShape="1">
          <a:blip r:embed="rId3">
            <a:alphaModFix amt="10000"/>
          </a:blip>
          <a:srcRect b="0" l="0" r="0" t="0"/>
          <a:stretch/>
        </p:blipFill>
        <p:spPr>
          <a:xfrm>
            <a:off x="-317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"/>
          <p:cNvSpPr/>
          <p:nvPr/>
        </p:nvSpPr>
        <p:spPr>
          <a:xfrm>
            <a:off x="4639056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4"/>
          <p:cNvSpPr/>
          <p:nvPr/>
        </p:nvSpPr>
        <p:spPr>
          <a:xfrm>
            <a:off x="2" y="609600"/>
            <a:ext cx="4959094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"/>
          <p:cNvSpPr txBox="1"/>
          <p:nvPr>
            <p:ph type="title"/>
          </p:nvPr>
        </p:nvSpPr>
        <p:spPr>
          <a:xfrm>
            <a:off x="1" y="753228"/>
            <a:ext cx="4956048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rebuchet MS"/>
              <a:buNone/>
            </a:pPr>
            <a:r>
              <a:rPr lang="fr-FR" sz="2800"/>
              <a:t>Schématisation d’une salle d’audience</a:t>
            </a:r>
            <a:endParaRPr sz="2800"/>
          </a:p>
        </p:txBody>
      </p:sp>
      <p:pic>
        <p:nvPicPr>
          <p:cNvPr id="232" name="Google Shape;23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" y="1970241"/>
            <a:ext cx="4956048" cy="199787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"/>
          <p:cNvSpPr txBox="1"/>
          <p:nvPr/>
        </p:nvSpPr>
        <p:spPr>
          <a:xfrm>
            <a:off x="680321" y="2336873"/>
            <a:ext cx="3656289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 président préside l’audience, il gère le déroulement du procès et les débats.</a:t>
            </a:r>
            <a:endParaRPr/>
          </a:p>
          <a:p>
            <a:pPr indent="1143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1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Les assesseurs  assistent le président, ce sont eux qui jugent l’affaire mais ils ne président pas l’audience</a:t>
            </a:r>
            <a:endParaRPr/>
          </a:p>
          <a:p>
            <a:pPr indent="1143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1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 greffier est un officier de justice, il transfère à l’écrit tout ce qui se passe pendant le procès</a:t>
            </a:r>
            <a:endParaRPr b="0" i="1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6200" rotWithShape="0" algn="t" dir="5040000" dist="63500">
              <a:srgbClr val="000000">
                <a:alpha val="4078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5" name="Google Shape;23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85234" y="638900"/>
            <a:ext cx="5058383" cy="5558663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"/>
          <p:cNvSpPr/>
          <p:nvPr/>
        </p:nvSpPr>
        <p:spPr>
          <a:xfrm>
            <a:off x="5984523" y="1447715"/>
            <a:ext cx="1792071" cy="65792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9940954" y="3742248"/>
            <a:ext cx="318782" cy="46063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6486826" y="5994548"/>
            <a:ext cx="3705798" cy="20301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CEAE0"/>
            </a:gs>
            <a:gs pos="50000">
              <a:srgbClr val="1FAAC6"/>
            </a:gs>
            <a:gs pos="100000">
              <a:srgbClr val="0A2161"/>
            </a:gs>
          </a:gsLst>
          <a:lin ang="2520000" scaled="0"/>
        </a:gra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"/>
          <p:cNvSpPr/>
          <p:nvPr/>
        </p:nvSpPr>
        <p:spPr>
          <a:xfrm>
            <a:off x="0" y="-1"/>
            <a:ext cx="12188825" cy="6858001"/>
          </a:xfrm>
          <a:prstGeom prst="rect">
            <a:avLst/>
          </a:prstGeom>
          <a:gradFill>
            <a:gsLst>
              <a:gs pos="0">
                <a:srgbClr val="2CEAE0"/>
              </a:gs>
              <a:gs pos="50000">
                <a:srgbClr val="1FAAC6"/>
              </a:gs>
              <a:gs pos="100000">
                <a:srgbClr val="0A2161"/>
              </a:gs>
            </a:gsLst>
            <a:lin ang="2520000" scaled="0"/>
          </a:gradFill>
          <a:ln cap="flat" cmpd="sng" w="12700">
            <a:solidFill>
              <a:srgbClr val="2995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4" name="Google Shape;244;p5"/>
          <p:cNvPicPr preferRelativeResize="0"/>
          <p:nvPr/>
        </p:nvPicPr>
        <p:blipFill rotWithShape="1">
          <a:blip r:embed="rId3">
            <a:alphaModFix amt="10000"/>
          </a:blip>
          <a:srcRect b="0" l="0" r="0" t="0"/>
          <a:stretch/>
        </p:blipFill>
        <p:spPr>
          <a:xfrm>
            <a:off x="-317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5"/>
          <p:cNvSpPr/>
          <p:nvPr/>
        </p:nvSpPr>
        <p:spPr>
          <a:xfrm>
            <a:off x="4639056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5"/>
          <p:cNvSpPr/>
          <p:nvPr/>
        </p:nvSpPr>
        <p:spPr>
          <a:xfrm>
            <a:off x="2" y="609600"/>
            <a:ext cx="4959094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5"/>
          <p:cNvSpPr txBox="1"/>
          <p:nvPr>
            <p:ph type="title"/>
          </p:nvPr>
        </p:nvSpPr>
        <p:spPr>
          <a:xfrm>
            <a:off x="1" y="753228"/>
            <a:ext cx="4956048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rebuchet MS"/>
              <a:buNone/>
            </a:pPr>
            <a:r>
              <a:rPr lang="fr-FR" sz="2800"/>
              <a:t>Schématisation d’une salle d’audience</a:t>
            </a:r>
            <a:endParaRPr sz="2800"/>
          </a:p>
        </p:txBody>
      </p:sp>
      <p:pic>
        <p:nvPicPr>
          <p:cNvPr id="248" name="Google Shape;2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" y="1970241"/>
            <a:ext cx="4956048" cy="19978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5"/>
          <p:cNvSpPr txBox="1"/>
          <p:nvPr/>
        </p:nvSpPr>
        <p:spPr>
          <a:xfrm>
            <a:off x="680321" y="2336873"/>
            <a:ext cx="3656289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 prévenu est la personne qui a commis l</a:t>
            </a:r>
            <a:r>
              <a:rPr i="1" lang="fr-FR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’infraction</a:t>
            </a: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indent="1143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1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La victime est la personne qui a </a:t>
            </a:r>
            <a:r>
              <a:rPr i="1" lang="fr-FR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subi</a:t>
            </a: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un préjudice.</a:t>
            </a:r>
            <a:endParaRPr/>
          </a:p>
          <a:p>
            <a:pPr indent="1143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1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Les avocats sont les personnes qui conseillent la victime ou le prévenu. Ils les représentent lors de l’audience. </a:t>
            </a:r>
            <a:endParaRPr/>
          </a:p>
        </p:txBody>
      </p:sp>
      <p:sp>
        <p:nvSpPr>
          <p:cNvPr id="250" name="Google Shape;250;p5"/>
          <p:cNvSpPr/>
          <p:nvPr/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6200" rotWithShape="0" algn="t" dir="5040000" dist="63500">
              <a:srgbClr val="000000">
                <a:alpha val="4078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1" name="Google Shape;25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85234" y="638900"/>
            <a:ext cx="5058383" cy="5558663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5"/>
          <p:cNvSpPr/>
          <p:nvPr/>
        </p:nvSpPr>
        <p:spPr>
          <a:xfrm>
            <a:off x="5984523" y="1447715"/>
            <a:ext cx="1792071" cy="65792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5"/>
          <p:cNvSpPr/>
          <p:nvPr/>
        </p:nvSpPr>
        <p:spPr>
          <a:xfrm>
            <a:off x="9940954" y="3742248"/>
            <a:ext cx="318782" cy="46063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5"/>
          <p:cNvSpPr/>
          <p:nvPr/>
        </p:nvSpPr>
        <p:spPr>
          <a:xfrm>
            <a:off x="6486826" y="5994548"/>
            <a:ext cx="3705798" cy="20301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CEAE0"/>
            </a:gs>
            <a:gs pos="50000">
              <a:srgbClr val="1FAAC6"/>
            </a:gs>
            <a:gs pos="100000">
              <a:srgbClr val="0A2161"/>
            </a:gs>
          </a:gsLst>
          <a:lin ang="2520000" scaled="0"/>
        </a:gra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"/>
          <p:cNvSpPr/>
          <p:nvPr/>
        </p:nvSpPr>
        <p:spPr>
          <a:xfrm>
            <a:off x="0" y="-1"/>
            <a:ext cx="12188825" cy="6858001"/>
          </a:xfrm>
          <a:prstGeom prst="rect">
            <a:avLst/>
          </a:prstGeom>
          <a:gradFill>
            <a:gsLst>
              <a:gs pos="0">
                <a:srgbClr val="2CEAE0"/>
              </a:gs>
              <a:gs pos="50000">
                <a:srgbClr val="1FAAC6"/>
              </a:gs>
              <a:gs pos="100000">
                <a:srgbClr val="0A2161"/>
              </a:gs>
            </a:gsLst>
            <a:lin ang="2520000" scaled="0"/>
          </a:gradFill>
          <a:ln cap="flat" cmpd="sng" w="12700">
            <a:solidFill>
              <a:srgbClr val="2995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0" name="Google Shape;260;p6"/>
          <p:cNvPicPr preferRelativeResize="0"/>
          <p:nvPr/>
        </p:nvPicPr>
        <p:blipFill rotWithShape="1">
          <a:blip r:embed="rId3">
            <a:alphaModFix amt="10000"/>
          </a:blip>
          <a:srcRect b="0" l="0" r="0" t="0"/>
          <a:stretch/>
        </p:blipFill>
        <p:spPr>
          <a:xfrm>
            <a:off x="-317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6"/>
          <p:cNvSpPr/>
          <p:nvPr/>
        </p:nvSpPr>
        <p:spPr>
          <a:xfrm>
            <a:off x="4639056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2" name="Google Shape;262;p6"/>
          <p:cNvSpPr/>
          <p:nvPr/>
        </p:nvSpPr>
        <p:spPr>
          <a:xfrm>
            <a:off x="2" y="609600"/>
            <a:ext cx="4959094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6"/>
          <p:cNvSpPr txBox="1"/>
          <p:nvPr>
            <p:ph type="title"/>
          </p:nvPr>
        </p:nvSpPr>
        <p:spPr>
          <a:xfrm>
            <a:off x="1" y="753228"/>
            <a:ext cx="4956048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rebuchet MS"/>
              <a:buNone/>
            </a:pPr>
            <a:r>
              <a:rPr lang="fr-FR" sz="2800"/>
              <a:t>Schématisation d’une salle d’audience</a:t>
            </a:r>
            <a:endParaRPr sz="2800"/>
          </a:p>
        </p:txBody>
      </p:sp>
      <p:pic>
        <p:nvPicPr>
          <p:cNvPr id="264" name="Google Shape;26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" y="1970241"/>
            <a:ext cx="4956048" cy="19978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6"/>
          <p:cNvSpPr txBox="1"/>
          <p:nvPr/>
        </p:nvSpPr>
        <p:spPr>
          <a:xfrm>
            <a:off x="680321" y="2336873"/>
            <a:ext cx="3656289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 </a:t>
            </a:r>
            <a:r>
              <a:rPr i="1" lang="fr-FR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rocureur est le représentant du ministère public dans les tribunaux. C’est lui qui est chargé de défendre les intérêts de la société</a:t>
            </a:r>
            <a:r>
              <a:rPr i="1" lang="fr-FR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indent="1143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1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L’huissier a </a:t>
            </a:r>
            <a:r>
              <a:rPr i="1" lang="fr-FR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pour</a:t>
            </a:r>
            <a:r>
              <a:rPr b="0" i="1" lang="fr-FR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rôle de contrôler que l’audience se passe dans les règles édictées par la Constitution.</a:t>
            </a:r>
            <a:endParaRPr/>
          </a:p>
        </p:txBody>
      </p:sp>
      <p:sp>
        <p:nvSpPr>
          <p:cNvPr id="266" name="Google Shape;266;p6"/>
          <p:cNvSpPr/>
          <p:nvPr/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6200" rotWithShape="0" algn="t" dir="5040000" dist="63500">
              <a:srgbClr val="000000">
                <a:alpha val="4078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7" name="Google Shape;26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85234" y="638900"/>
            <a:ext cx="5058383" cy="5558663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6"/>
          <p:cNvSpPr/>
          <p:nvPr/>
        </p:nvSpPr>
        <p:spPr>
          <a:xfrm>
            <a:off x="5984523" y="1447715"/>
            <a:ext cx="1792071" cy="65792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9" name="Google Shape;269;p6"/>
          <p:cNvSpPr/>
          <p:nvPr/>
        </p:nvSpPr>
        <p:spPr>
          <a:xfrm>
            <a:off x="9940954" y="3742248"/>
            <a:ext cx="318782" cy="46063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0" name="Google Shape;270;p6"/>
          <p:cNvSpPr/>
          <p:nvPr/>
        </p:nvSpPr>
        <p:spPr>
          <a:xfrm>
            <a:off x="6486826" y="5994548"/>
            <a:ext cx="3705798" cy="20301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fr-FR"/>
              <a:t>Déroulement d’un procès</a:t>
            </a:r>
            <a:endParaRPr/>
          </a:p>
        </p:txBody>
      </p:sp>
      <p:sp>
        <p:nvSpPr>
          <p:cNvPr id="276" name="Google Shape;276;p7"/>
          <p:cNvSpPr txBox="1"/>
          <p:nvPr>
            <p:ph idx="1" type="body"/>
          </p:nvPr>
        </p:nvSpPr>
        <p:spPr>
          <a:xfrm>
            <a:off x="680321" y="2336873"/>
            <a:ext cx="9613800" cy="35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1717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/>
              <a:t>Saisine du tribunal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fr-FR"/>
              <a:t>Convocation par un officier de police judiciaire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1717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/>
              <a:t>Regroupement de plusieurs affaires lors d’une même audience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fr-FR"/>
              <a:t>Dossier dont le prévenu est concerné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1717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/>
              <a:t>Décision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fr-FR"/>
              <a:t>Amendes &gt; 3750 € ou emprisonnement (10 ans max)</a:t>
            </a:r>
            <a:endParaRPr/>
          </a:p>
          <a:p>
            <a:pPr indent="-12192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1717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fr-FR"/>
              <a:t>Appel possible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fr-FR"/>
              <a:t>Si le prévenu ou la victime n’est pas d’accord, l’affaire peut être rejugée (délai d’appel 10 jours)</a:t>
            </a:r>
            <a:endParaRPr/>
          </a:p>
          <a:p>
            <a:pPr indent="-12192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fr-FR"/>
              <a:t>Questions : Le tribunal correctionnel</a:t>
            </a:r>
            <a:endParaRPr/>
          </a:p>
        </p:txBody>
      </p:sp>
      <p:sp>
        <p:nvSpPr>
          <p:cNvPr id="282" name="Google Shape;282;p8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</a:pPr>
            <a:r>
              <a:rPr lang="fr-FR" sz="1700"/>
              <a:t>Qui préside le tribunal 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L’avocat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 juge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 greffier</a:t>
            </a:r>
            <a:endParaRPr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None/>
            </a:pPr>
            <a:r>
              <a:t/>
            </a:r>
            <a:endParaRPr sz="17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</a:pPr>
            <a:r>
              <a:rPr lang="fr-FR" sz="1700"/>
              <a:t>Quelle est la sanction maximale encourue 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Une amende de 135 €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 goulag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La prison</a:t>
            </a:r>
            <a:endParaRPr/>
          </a:p>
        </p:txBody>
      </p:sp>
      <p:pic>
        <p:nvPicPr>
          <p:cNvPr id="283" name="Google Shape;283;p8"/>
          <p:cNvPicPr preferRelativeResize="0"/>
          <p:nvPr/>
        </p:nvPicPr>
        <p:blipFill rotWithShape="1">
          <a:blip r:embed="rId3">
            <a:alphaModFix/>
          </a:blip>
          <a:srcRect b="0" l="16578" r="0" t="0"/>
          <a:stretch/>
        </p:blipFill>
        <p:spPr>
          <a:xfrm>
            <a:off x="7180975" y="2880548"/>
            <a:ext cx="3742003" cy="2511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fr-FR"/>
              <a:t>Questions : Le tribunal correctionnel</a:t>
            </a:r>
            <a:endParaRPr/>
          </a:p>
        </p:txBody>
      </p:sp>
      <p:sp>
        <p:nvSpPr>
          <p:cNvPr id="289" name="Google Shape;289;p9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</a:pPr>
            <a:r>
              <a:rPr lang="fr-FR" sz="1700"/>
              <a:t>Quelles infractions sont jugées au tribunal correctionnel 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Les crimes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Les délits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Les meurtres</a:t>
            </a:r>
            <a:endParaRPr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None/>
            </a:pPr>
            <a:r>
              <a:t/>
            </a:r>
            <a:endParaRPr sz="17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</a:pPr>
            <a:r>
              <a:rPr lang="fr-FR" sz="1700"/>
              <a:t>Quel est le délai maximum pour faire appel 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10 ans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10 jours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9 mois</a:t>
            </a:r>
            <a:endParaRPr/>
          </a:p>
        </p:txBody>
      </p:sp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51726" y="3386664"/>
            <a:ext cx="3469821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fr-FR"/>
              <a:t>Questions : Le tribunal correctionnel </a:t>
            </a:r>
            <a:endParaRPr/>
          </a:p>
        </p:txBody>
      </p:sp>
      <p:sp>
        <p:nvSpPr>
          <p:cNvPr id="296" name="Google Shape;296;p10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</a:pPr>
            <a:r>
              <a:rPr lang="fr-FR" sz="1700"/>
              <a:t>Qui peut être représenté par un avocat 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La victime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Un citron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La victime et l’accusé</a:t>
            </a:r>
            <a:endParaRPr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None/>
            </a:pPr>
            <a:r>
              <a:t/>
            </a:r>
            <a:endParaRPr sz="17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</a:pPr>
            <a:r>
              <a:rPr lang="fr-FR" sz="1700"/>
              <a:t>  Que représente le procureur 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 ministère public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La France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Char char="-"/>
            </a:pPr>
            <a:r>
              <a:rPr lang="fr-FR" sz="1700"/>
              <a:t>Le président de la République</a:t>
            </a:r>
            <a:endParaRPr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None/>
            </a:pPr>
            <a:r>
              <a:t/>
            </a:r>
            <a:endParaRPr sz="1700"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None/>
            </a:pPr>
            <a:r>
              <a:t/>
            </a:r>
            <a:endParaRPr sz="1700"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None/>
            </a:pPr>
            <a:r>
              <a:t/>
            </a:r>
            <a:endParaRPr sz="1700"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Trebuchet MS"/>
              <a:buNone/>
            </a:pPr>
            <a:r>
              <a:t/>
            </a:r>
            <a:endParaRPr sz="1700"/>
          </a:p>
          <a:p>
            <a:pPr indent="-1206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</a:pPr>
            <a:r>
              <a:t/>
            </a:r>
            <a:endParaRPr sz="1700"/>
          </a:p>
        </p:txBody>
      </p:sp>
      <p:sp>
        <p:nvSpPr>
          <p:cNvPr id="297" name="Google Shape;297;p10"/>
          <p:cNvSpPr txBox="1"/>
          <p:nvPr>
            <p:ph idx="11" type="ftr"/>
          </p:nvPr>
        </p:nvSpPr>
        <p:spPr>
          <a:xfrm>
            <a:off x="680325" y="6133900"/>
            <a:ext cx="10389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350"/>
              <a:t>DUVAL Clément, PIEDALLU Lucas, FOREST Wilfried, PICHARD Nicolas (DCG1)</a:t>
            </a:r>
            <a:endParaRPr sz="2350"/>
          </a:p>
        </p:txBody>
      </p:sp>
      <p:pic>
        <p:nvPicPr>
          <p:cNvPr id="298" name="Google Shape;29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84412" y="2854754"/>
            <a:ext cx="2552159" cy="2563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rlin">
  <a:themeElements>
    <a:clrScheme name="Berlin">
      <a:dk1>
        <a:srgbClr val="000000"/>
      </a:dk1>
      <a:lt1>
        <a:srgbClr val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2021-01-15T14:28:38Z</dcterms:created>
  <dc:creator>Nicolas Pichard</dc:creator>
</cp:coreProperties>
</file>