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  <p:embeddedFont>
      <p:font typeface="Open Sans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2" roundtripDataSignature="AMtx7mh/pj3qGtxR67qbAKDudYRYbPgCS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EAAA0DB-011E-43B6-BF5B-7C33241D6059}">
  <a:tblStyle styleId="{AEAAA0DB-011E-43B6-BF5B-7C33241D6059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italic.fntdata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OpenSans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-bold.fntdata"/><Relationship Id="rId6" Type="http://schemas.openxmlformats.org/officeDocument/2006/relationships/slide" Target="slides/slide1.xml"/><Relationship Id="rId18" Type="http://schemas.openxmlformats.org/officeDocument/2006/relationships/font" Target="fonts/OpenSans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 amt="35000"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779892" y="826941"/>
            <a:ext cx="10584509" cy="32997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00"/>
              <a:buFont typeface="Open Sans"/>
              <a:buNone/>
            </a:pPr>
            <a:r>
              <a:rPr b="1" lang="fr-FR" sz="13300">
                <a:latin typeface="Open Sans"/>
                <a:ea typeface="Open Sans"/>
                <a:cs typeface="Open Sans"/>
                <a:sym typeface="Open Sans"/>
              </a:rPr>
              <a:t>DCG</a:t>
            </a:r>
            <a:br>
              <a:rPr b="1" lang="fr-FR" sz="4800">
                <a:latin typeface="Open Sans"/>
                <a:ea typeface="Open Sans"/>
                <a:cs typeface="Open Sans"/>
                <a:sym typeface="Open Sans"/>
              </a:rPr>
            </a:br>
            <a:r>
              <a:rPr b="1" lang="fr-FR" sz="5400">
                <a:latin typeface="Open Sans"/>
                <a:ea typeface="Open Sans"/>
                <a:cs typeface="Open Sans"/>
                <a:sym typeface="Open Sans"/>
              </a:rPr>
              <a:t>Diplôme de</a:t>
            </a:r>
            <a:br>
              <a:rPr b="1" lang="fr-FR" sz="5400">
                <a:latin typeface="Open Sans"/>
                <a:ea typeface="Open Sans"/>
                <a:cs typeface="Open Sans"/>
                <a:sym typeface="Open Sans"/>
              </a:rPr>
            </a:br>
            <a:r>
              <a:rPr b="1" lang="fr-FR" sz="5400">
                <a:latin typeface="Open Sans"/>
                <a:ea typeface="Open Sans"/>
                <a:cs typeface="Open Sans"/>
                <a:sym typeface="Open Sans"/>
              </a:rPr>
              <a:t>comptabilité et gestion</a:t>
            </a:r>
            <a:endParaRPr/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803700" y="4842118"/>
            <a:ext cx="10584600" cy="678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b="1" i="1" lang="fr-FR" sz="4000">
                <a:latin typeface="Open Sans"/>
                <a:ea typeface="Open Sans"/>
                <a:cs typeface="Open Sans"/>
                <a:sym typeface="Open Sans"/>
              </a:rPr>
              <a:t>LA VOIE DE LA RÉUSSITE</a:t>
            </a:r>
            <a:endParaRPr/>
          </a:p>
        </p:txBody>
      </p:sp>
      <p:cxnSp>
        <p:nvCxnSpPr>
          <p:cNvPr id="86" name="Google Shape;86;p1"/>
          <p:cNvCxnSpPr/>
          <p:nvPr/>
        </p:nvCxnSpPr>
        <p:spPr>
          <a:xfrm>
            <a:off x="903798" y="4340877"/>
            <a:ext cx="10384403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87" name="Google Shape;87;p1"/>
          <p:cNvSpPr txBox="1"/>
          <p:nvPr/>
        </p:nvSpPr>
        <p:spPr>
          <a:xfrm>
            <a:off x="2691500" y="6021650"/>
            <a:ext cx="8758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latin typeface="Calibri"/>
                <a:ea typeface="Calibri"/>
                <a:cs typeface="Calibri"/>
                <a:sym typeface="Calibri"/>
              </a:rPr>
              <a:t>Réalisé par Mathéo DEVILLE - Paul DIDIER - Cécile MANY</a:t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 amt="20000"/>
          </a:blip>
          <a:stretch>
            <a:fillRect/>
          </a:stretch>
        </a:blip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Open Sans Light"/>
              <a:buNone/>
            </a:pPr>
            <a:r>
              <a:rPr b="1" lang="fr-FR" sz="5400">
                <a:latin typeface="Open Sans Light"/>
                <a:ea typeface="Open Sans Light"/>
                <a:cs typeface="Open Sans Light"/>
                <a:sym typeface="Open Sans Light"/>
              </a:rPr>
              <a:t>Q</a:t>
            </a:r>
            <a:r>
              <a:rPr b="1" lang="fr-FR" sz="5400">
                <a:latin typeface="Open Sans Light"/>
                <a:ea typeface="Open Sans Light"/>
                <a:cs typeface="Open Sans Light"/>
                <a:sym typeface="Open Sans Light"/>
              </a:rPr>
              <a:t>ualités requises</a:t>
            </a:r>
            <a:endParaRPr/>
          </a:p>
        </p:txBody>
      </p:sp>
      <p:sp>
        <p:nvSpPr>
          <p:cNvPr id="93" name="Google Shape;93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04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</a:pPr>
            <a:r>
              <a:rPr lang="fr-FR" sz="4800"/>
              <a:t> </a:t>
            </a:r>
            <a:r>
              <a:rPr lang="fr-FR" sz="4800"/>
              <a:t>Organisation</a:t>
            </a:r>
            <a:endParaRPr/>
          </a:p>
          <a:p>
            <a:pPr indent="-304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</a:pPr>
            <a:r>
              <a:rPr lang="fr-FR" sz="4800"/>
              <a:t> </a:t>
            </a:r>
            <a:r>
              <a:rPr lang="fr-FR" sz="4800"/>
              <a:t>Rigueur</a:t>
            </a:r>
            <a:endParaRPr/>
          </a:p>
          <a:p>
            <a:pPr indent="-304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</a:pPr>
            <a:r>
              <a:rPr lang="fr-FR" sz="4800"/>
              <a:t> </a:t>
            </a:r>
            <a:r>
              <a:rPr lang="fr-FR" sz="4800"/>
              <a:t>Polyvalence</a:t>
            </a:r>
            <a:endParaRPr/>
          </a:p>
          <a:p>
            <a:pPr indent="-304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</a:pPr>
            <a:r>
              <a:rPr lang="fr-FR" sz="4800"/>
              <a:t> </a:t>
            </a:r>
            <a:r>
              <a:rPr lang="fr-FR" sz="4800"/>
              <a:t>Professionnalisme</a:t>
            </a:r>
            <a:endParaRPr/>
          </a:p>
          <a:p>
            <a:pPr indent="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</a:pPr>
            <a:r>
              <a:t/>
            </a:r>
            <a:endParaRPr sz="4800"/>
          </a:p>
        </p:txBody>
      </p:sp>
      <p:cxnSp>
        <p:nvCxnSpPr>
          <p:cNvPr id="94" name="Google Shape;94;p2"/>
          <p:cNvCxnSpPr/>
          <p:nvPr/>
        </p:nvCxnSpPr>
        <p:spPr>
          <a:xfrm>
            <a:off x="6599500" y="1034025"/>
            <a:ext cx="5592600" cy="75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7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9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4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9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1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9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8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9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 amt="20000"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Open Sans Light"/>
              <a:buNone/>
            </a:pPr>
            <a:r>
              <a:rPr b="1" lang="fr-FR" sz="5400">
                <a:latin typeface="Open Sans Light"/>
                <a:ea typeface="Open Sans Light"/>
                <a:cs typeface="Open Sans Light"/>
                <a:sym typeface="Open Sans Light"/>
              </a:rPr>
              <a:t>T</a:t>
            </a:r>
            <a:r>
              <a:rPr b="1" lang="fr-FR" sz="5400">
                <a:latin typeface="Open Sans Light"/>
                <a:ea typeface="Open Sans Light"/>
                <a:cs typeface="Open Sans Light"/>
                <a:sym typeface="Open Sans Light"/>
              </a:rPr>
              <a:t>emps de travail</a:t>
            </a:r>
            <a:endParaRPr/>
          </a:p>
        </p:txBody>
      </p:sp>
      <p:sp>
        <p:nvSpPr>
          <p:cNvPr id="100" name="Google Shape;100;p3"/>
          <p:cNvSpPr txBox="1"/>
          <p:nvPr>
            <p:ph idx="1" type="body"/>
          </p:nvPr>
        </p:nvSpPr>
        <p:spPr>
          <a:xfrm>
            <a:off x="838199" y="1825625"/>
            <a:ext cx="10579874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04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</a:pPr>
            <a:r>
              <a:rPr lang="fr-FR" sz="4800"/>
              <a:t> </a:t>
            </a:r>
            <a:r>
              <a:rPr lang="fr-FR" sz="4800"/>
              <a:t>Attention particulière en cours requise</a:t>
            </a:r>
            <a:endParaRPr/>
          </a:p>
          <a:p>
            <a:pPr indent="-304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</a:pPr>
            <a:r>
              <a:rPr lang="fr-FR" sz="4800"/>
              <a:t> </a:t>
            </a:r>
            <a:r>
              <a:rPr lang="fr-FR" sz="4800"/>
              <a:t>Travail régulier nécessaire</a:t>
            </a:r>
            <a:endParaRPr/>
          </a:p>
          <a:p>
            <a:pPr indent="-304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</a:pPr>
            <a:r>
              <a:rPr lang="fr-FR" sz="4800"/>
              <a:t> </a:t>
            </a:r>
            <a:r>
              <a:rPr lang="fr-FR" sz="4800"/>
              <a:t>Détermination indispensable</a:t>
            </a:r>
            <a:endParaRPr/>
          </a:p>
          <a:p>
            <a:pPr indent="-304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</a:pPr>
            <a:r>
              <a:rPr lang="fr-FR" sz="4800"/>
              <a:t> </a:t>
            </a:r>
            <a:r>
              <a:rPr lang="fr-FR" sz="4800"/>
              <a:t>Formation exigeante, mais la persévérance entraîne la réussite</a:t>
            </a:r>
            <a:endParaRPr/>
          </a:p>
        </p:txBody>
      </p:sp>
      <p:cxnSp>
        <p:nvCxnSpPr>
          <p:cNvPr id="101" name="Google Shape;101;p3"/>
          <p:cNvCxnSpPr/>
          <p:nvPr/>
        </p:nvCxnSpPr>
        <p:spPr>
          <a:xfrm>
            <a:off x="6310575" y="1034025"/>
            <a:ext cx="5881500" cy="75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1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7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1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4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10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1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10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 amt="20000"/>
          </a:blip>
          <a:stretch>
            <a:fillRect/>
          </a:stretch>
        </a:blip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Open Sans Light"/>
              <a:buNone/>
            </a:pPr>
            <a:r>
              <a:rPr b="1" lang="fr-FR" sz="5400">
                <a:latin typeface="Open Sans Light"/>
                <a:ea typeface="Open Sans Light"/>
                <a:cs typeface="Open Sans Light"/>
                <a:sym typeface="Open Sans Light"/>
              </a:rPr>
              <a:t>E</a:t>
            </a:r>
            <a:r>
              <a:rPr b="1" lang="fr-FR" sz="5400">
                <a:latin typeface="Open Sans Light"/>
                <a:ea typeface="Open Sans Light"/>
                <a:cs typeface="Open Sans Light"/>
                <a:sym typeface="Open Sans Light"/>
              </a:rPr>
              <a:t>nseignements</a:t>
            </a:r>
            <a:endParaRPr/>
          </a:p>
        </p:txBody>
      </p:sp>
      <p:grpSp>
        <p:nvGrpSpPr>
          <p:cNvPr id="107" name="Google Shape;107;p4"/>
          <p:cNvGrpSpPr/>
          <p:nvPr/>
        </p:nvGrpSpPr>
        <p:grpSpPr>
          <a:xfrm>
            <a:off x="3576000" y="1558455"/>
            <a:ext cx="5040000" cy="5040000"/>
            <a:chOff x="0" y="0"/>
            <a:chExt cx="5040000" cy="5040000"/>
          </a:xfrm>
        </p:grpSpPr>
        <p:sp>
          <p:nvSpPr>
            <p:cNvPr id="108" name="Google Shape;108;p4"/>
            <p:cNvSpPr/>
            <p:nvPr/>
          </p:nvSpPr>
          <p:spPr>
            <a:xfrm>
              <a:off x="0" y="0"/>
              <a:ext cx="5040000" cy="5040000"/>
            </a:xfrm>
            <a:prstGeom prst="diamond">
              <a:avLst/>
            </a:prstGeom>
            <a:solidFill>
              <a:srgbClr val="7F7F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4"/>
            <p:cNvSpPr/>
            <p:nvPr/>
          </p:nvSpPr>
          <p:spPr>
            <a:xfrm>
              <a:off x="478800" y="478800"/>
              <a:ext cx="1965600" cy="1965600"/>
            </a:xfrm>
            <a:prstGeom prst="roundRect">
              <a:avLst>
                <a:gd fmla="val 16667" name="adj"/>
              </a:avLst>
            </a:prstGeom>
            <a:solidFill>
              <a:srgbClr val="94110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4"/>
            <p:cNvSpPr txBox="1"/>
            <p:nvPr/>
          </p:nvSpPr>
          <p:spPr>
            <a:xfrm>
              <a:off x="574753" y="574753"/>
              <a:ext cx="1773694" cy="17736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b="1" i="0" lang="fr-FR" sz="20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Axe 1 :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b="1" i="0" lang="fr-FR" sz="20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Droit des affaires</a:t>
              </a:r>
              <a:endParaRPr/>
            </a:p>
          </p:txBody>
        </p:sp>
        <p:sp>
          <p:nvSpPr>
            <p:cNvPr id="111" name="Google Shape;111;p4"/>
            <p:cNvSpPr/>
            <p:nvPr/>
          </p:nvSpPr>
          <p:spPr>
            <a:xfrm>
              <a:off x="2595599" y="478800"/>
              <a:ext cx="1965600" cy="1965600"/>
            </a:xfrm>
            <a:prstGeom prst="roundRect">
              <a:avLst>
                <a:gd fmla="val 16667" name="adj"/>
              </a:avLst>
            </a:prstGeom>
            <a:solidFill>
              <a:srgbClr val="C55A1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4"/>
            <p:cNvSpPr txBox="1"/>
            <p:nvPr/>
          </p:nvSpPr>
          <p:spPr>
            <a:xfrm>
              <a:off x="2691552" y="574753"/>
              <a:ext cx="1773694" cy="17736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b="1" i="0" lang="fr-FR" sz="20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Axe 2 :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b="1" i="0" lang="fr-FR" sz="20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Gestion comptable et financière</a:t>
              </a:r>
              <a:endParaRPr/>
            </a:p>
          </p:txBody>
        </p:sp>
        <p:sp>
          <p:nvSpPr>
            <p:cNvPr id="113" name="Google Shape;113;p4"/>
            <p:cNvSpPr/>
            <p:nvPr/>
          </p:nvSpPr>
          <p:spPr>
            <a:xfrm>
              <a:off x="478800" y="2595599"/>
              <a:ext cx="1965600" cy="1965600"/>
            </a:xfrm>
            <a:prstGeom prst="roundRect">
              <a:avLst>
                <a:gd fmla="val 16667" name="adj"/>
              </a:avLst>
            </a:prstGeom>
            <a:solidFill>
              <a:srgbClr val="2F549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4"/>
            <p:cNvSpPr txBox="1"/>
            <p:nvPr/>
          </p:nvSpPr>
          <p:spPr>
            <a:xfrm>
              <a:off x="574753" y="2691552"/>
              <a:ext cx="1773694" cy="17736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b="1" i="0" lang="fr-FR" sz="20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Axe 3 :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b="1" i="0" lang="fr-FR" sz="20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Analyse économique et managériale</a:t>
              </a:r>
              <a:endParaRPr/>
            </a:p>
          </p:txBody>
        </p:sp>
        <p:sp>
          <p:nvSpPr>
            <p:cNvPr id="115" name="Google Shape;115;p4"/>
            <p:cNvSpPr/>
            <p:nvPr/>
          </p:nvSpPr>
          <p:spPr>
            <a:xfrm>
              <a:off x="2595599" y="2595599"/>
              <a:ext cx="1965600" cy="1965600"/>
            </a:xfrm>
            <a:prstGeom prst="roundRect">
              <a:avLst>
                <a:gd fmla="val 16667" name="adj"/>
              </a:avLst>
            </a:prstGeom>
            <a:solidFill>
              <a:srgbClr val="54813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4"/>
            <p:cNvSpPr txBox="1"/>
            <p:nvPr/>
          </p:nvSpPr>
          <p:spPr>
            <a:xfrm>
              <a:off x="2595600" y="2790945"/>
              <a:ext cx="1965600" cy="177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b="1" i="0" lang="fr-FR" sz="20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Axe 4 :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b="1" i="0" lang="fr-FR" sz="20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Communication et environnement numérique</a:t>
              </a:r>
              <a:endParaRPr/>
            </a:p>
          </p:txBody>
        </p:sp>
      </p:grpSp>
      <p:cxnSp>
        <p:nvCxnSpPr>
          <p:cNvPr id="117" name="Google Shape;117;p4"/>
          <p:cNvCxnSpPr/>
          <p:nvPr/>
        </p:nvCxnSpPr>
        <p:spPr>
          <a:xfrm flipH="1" rot="10800000">
            <a:off x="5945625" y="1041725"/>
            <a:ext cx="6246300" cy="75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 amt="20000"/>
          </a:blip>
          <a:stretch>
            <a:fillRect/>
          </a:stretch>
        </a:blip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Open Sans Light"/>
              <a:buNone/>
            </a:pPr>
            <a:r>
              <a:rPr b="1" lang="fr-FR" sz="5400">
                <a:latin typeface="Open Sans Light"/>
                <a:ea typeface="Open Sans Light"/>
                <a:cs typeface="Open Sans Light"/>
                <a:sym typeface="Open Sans Light"/>
              </a:rPr>
              <a:t>É</a:t>
            </a:r>
            <a:r>
              <a:rPr b="1" lang="fr-FR" sz="5400">
                <a:latin typeface="Open Sans Light"/>
                <a:ea typeface="Open Sans Light"/>
                <a:cs typeface="Open Sans Light"/>
                <a:sym typeface="Open Sans Light"/>
              </a:rPr>
              <a:t>preuves</a:t>
            </a:r>
            <a:endParaRPr/>
          </a:p>
        </p:txBody>
      </p:sp>
      <p:graphicFrame>
        <p:nvGraphicFramePr>
          <p:cNvPr id="123" name="Google Shape;123;p5"/>
          <p:cNvGraphicFramePr/>
          <p:nvPr/>
        </p:nvGraphicFramePr>
        <p:xfrm>
          <a:off x="1596000" y="154318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{AEAAA0DB-011E-43B6-BF5B-7C33241D6059}</a:tableStyleId>
              </a:tblPr>
              <a:tblGrid>
                <a:gridCol w="540000"/>
                <a:gridCol w="720000"/>
                <a:gridCol w="3600000"/>
                <a:gridCol w="1380000"/>
                <a:gridCol w="1380000"/>
                <a:gridCol w="1380000"/>
              </a:tblGrid>
              <a:tr h="326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u="none" cap="none" strike="noStrike"/>
                        <a:t>Axe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u="none" cap="none" strike="noStrike"/>
                        <a:t>UE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u="none" cap="none" strike="noStrike"/>
                        <a:t>Épreuve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u="none" cap="none" strike="noStrike"/>
                        <a:t>DCG1 (L1)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u="none" cap="none" strike="noStrike"/>
                        <a:t>DCG2 (L2)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u="none" cap="none" strike="noStrike"/>
                        <a:t>DCG3 (L3)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</a:tr>
              <a:tr h="326050">
                <a:tc rowSpan="4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u="none" cap="none" strike="noStrike"/>
                        <a:t>Axe 1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u="none" cap="none" strike="noStrike"/>
                        <a:t>UE1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u="none" cap="none" strike="noStrike"/>
                        <a:t>Fondamentaux du droit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/>
                        <a:t>✓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</a:tr>
              <a:tr h="32605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/>
                        <a:t>UE2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/>
                        <a:t>Droit des sociétés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fr-FR" sz="1600"/>
                        <a:t>✓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</a:tr>
              <a:tr h="32605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/>
                        <a:t>UE3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/>
                        <a:t>Droit social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fr-FR" sz="1600"/>
                        <a:t>✓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</a:tr>
              <a:tr h="32605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/>
                        <a:t>UE4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/>
                        <a:t>Droit fiscal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fr-FR" sz="1600"/>
                        <a:t>✓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</a:tr>
              <a:tr h="326050"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/>
                        <a:t>Axe 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/>
                        <a:t>UE5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/>
                        <a:t>Économie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fr-FR" sz="1600"/>
                        <a:t>✓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</a:tr>
              <a:tr h="32605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/>
                        <a:t>UE7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/>
                        <a:t>Management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fr-FR" sz="1600"/>
                        <a:t>✓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</a:tr>
              <a:tr h="326050">
                <a:tc rowSpan="4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/>
                        <a:t>Axe 3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/>
                        <a:t>UE6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/>
                        <a:t>Finance d’entreprises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fr-FR" sz="1600"/>
                        <a:t>✓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</a:tr>
              <a:tr h="32605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/>
                        <a:t>UE9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/>
                        <a:t>Comptabilité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/>
                        <a:t>✓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</a:tr>
              <a:tr h="32605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/>
                        <a:t>UE10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/>
                        <a:t>Comptabilité approfondie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fr-FR" sz="1600"/>
                        <a:t>✓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</a:tr>
              <a:tr h="32605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/>
                        <a:t>UE11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/>
                        <a:t>Contrôle de gestion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fr-FR" sz="1600"/>
                        <a:t>✓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</a:tr>
              <a:tr h="326050">
                <a:tc rowSpan="4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/>
                        <a:t>Axe 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/>
                        <a:t>UE8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/>
                        <a:t>Systèmes d’information de gestion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/>
                        <a:t>✓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</a:tr>
              <a:tr h="32605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/>
                        <a:t>UE12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/>
                        <a:t>Anglais des affaires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/>
                        <a:t>✓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</a:tr>
              <a:tr h="32605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/>
                        <a:t>UE13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/>
                        <a:t>Communication professionnelle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</a:tr>
              <a:tr h="32605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/>
                        <a:t>UE14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/>
                        <a:t>LV2 (facultatif)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/>
                        <a:t>✓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/>
                        <a:t>✓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/>
                        <a:t>✓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</a:tr>
            </a:tbl>
          </a:graphicData>
        </a:graphic>
      </p:graphicFrame>
      <p:cxnSp>
        <p:nvCxnSpPr>
          <p:cNvPr id="124" name="Google Shape;124;p5"/>
          <p:cNvCxnSpPr/>
          <p:nvPr/>
        </p:nvCxnSpPr>
        <p:spPr>
          <a:xfrm flipH="1" rot="10800000">
            <a:off x="3999225" y="1041725"/>
            <a:ext cx="8192700" cy="75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 amt="20000"/>
          </a:blip>
          <a:stretch>
            <a:fillRect/>
          </a:stretch>
        </a:blip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Open Sans Light"/>
              <a:buNone/>
            </a:pPr>
            <a:r>
              <a:rPr b="1" lang="fr-FR" sz="5400">
                <a:latin typeface="Open Sans Light"/>
                <a:ea typeface="Open Sans Light"/>
                <a:cs typeface="Open Sans Light"/>
                <a:sym typeface="Open Sans Light"/>
              </a:rPr>
              <a:t>P</a:t>
            </a:r>
            <a:r>
              <a:rPr b="1" lang="fr-FR" sz="5400">
                <a:latin typeface="Open Sans Light"/>
                <a:ea typeface="Open Sans Light"/>
                <a:cs typeface="Open Sans Light"/>
                <a:sym typeface="Open Sans Light"/>
              </a:rPr>
              <a:t>oursuites d’études</a:t>
            </a:r>
            <a:endParaRPr/>
          </a:p>
        </p:txBody>
      </p:sp>
      <p:grpSp>
        <p:nvGrpSpPr>
          <p:cNvPr id="130" name="Google Shape;130;p6"/>
          <p:cNvGrpSpPr/>
          <p:nvPr/>
        </p:nvGrpSpPr>
        <p:grpSpPr>
          <a:xfrm>
            <a:off x="749326" y="1472969"/>
            <a:ext cx="10714548" cy="5204172"/>
            <a:chOff x="455129" y="1954"/>
            <a:chExt cx="10714548" cy="5204172"/>
          </a:xfrm>
        </p:grpSpPr>
        <p:sp>
          <p:nvSpPr>
            <p:cNvPr id="131" name="Google Shape;131;p6"/>
            <p:cNvSpPr/>
            <p:nvPr/>
          </p:nvSpPr>
          <p:spPr>
            <a:xfrm>
              <a:off x="5719881" y="1355181"/>
              <a:ext cx="4087346" cy="48435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81777"/>
                  </a:lnTo>
                  <a:lnTo>
                    <a:pt x="120000" y="81777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32" name="Google Shape;132;p6"/>
            <p:cNvSpPr/>
            <p:nvPr/>
          </p:nvSpPr>
          <p:spPr>
            <a:xfrm>
              <a:off x="5719881" y="1355181"/>
              <a:ext cx="1362448" cy="48435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81777"/>
                  </a:lnTo>
                  <a:lnTo>
                    <a:pt x="120000" y="81777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33" name="Google Shape;133;p6"/>
            <p:cNvSpPr/>
            <p:nvPr/>
          </p:nvSpPr>
          <p:spPr>
            <a:xfrm>
              <a:off x="4357432" y="1355181"/>
              <a:ext cx="1362448" cy="484350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81777"/>
                  </a:lnTo>
                  <a:lnTo>
                    <a:pt x="0" y="81777"/>
                  </a:lnTo>
                  <a:lnTo>
                    <a:pt x="0" y="120000"/>
                  </a:ln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34" name="Google Shape;134;p6"/>
            <p:cNvSpPr/>
            <p:nvPr/>
          </p:nvSpPr>
          <p:spPr>
            <a:xfrm>
              <a:off x="1586815" y="3192758"/>
              <a:ext cx="91440" cy="484350"/>
            </a:xfrm>
            <a:custGeom>
              <a:rect b="b" l="l" r="r" t="t"/>
              <a:pathLst>
                <a:path extrusionOk="0" h="120000" w="120000">
                  <a:moveTo>
                    <a:pt x="60000" y="0"/>
                  </a:moveTo>
                  <a:lnTo>
                    <a:pt x="60000" y="120000"/>
                  </a:ln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35" name="Google Shape;135;p6"/>
            <p:cNvSpPr/>
            <p:nvPr/>
          </p:nvSpPr>
          <p:spPr>
            <a:xfrm>
              <a:off x="1632535" y="1355181"/>
              <a:ext cx="4087346" cy="484350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81777"/>
                  </a:lnTo>
                  <a:lnTo>
                    <a:pt x="0" y="81777"/>
                  </a:lnTo>
                  <a:lnTo>
                    <a:pt x="0" y="120000"/>
                  </a:ln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36" name="Google Shape;136;p6"/>
            <p:cNvSpPr/>
            <p:nvPr/>
          </p:nvSpPr>
          <p:spPr>
            <a:xfrm>
              <a:off x="4542476" y="1954"/>
              <a:ext cx="2354811" cy="1353226"/>
            </a:xfrm>
            <a:prstGeom prst="roundRect">
              <a:avLst>
                <a:gd fmla="val 10000" name="adj"/>
              </a:avLst>
            </a:prstGeom>
            <a:solidFill>
              <a:srgbClr val="00206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6"/>
            <p:cNvSpPr/>
            <p:nvPr/>
          </p:nvSpPr>
          <p:spPr>
            <a:xfrm>
              <a:off x="4727519" y="177745"/>
              <a:ext cx="2354811" cy="1353226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00206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6"/>
            <p:cNvSpPr txBox="1"/>
            <p:nvPr/>
          </p:nvSpPr>
          <p:spPr>
            <a:xfrm>
              <a:off x="4767154" y="217380"/>
              <a:ext cx="2275541" cy="12739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Open Sans"/>
                <a:buNone/>
              </a:pPr>
              <a:r>
                <a:rPr b="0" i="0" lang="fr-FR" sz="2800" u="none" cap="none" strike="noStrik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DCG</a:t>
              </a:r>
              <a:endParaRPr b="0" i="0" sz="3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98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Open Sans"/>
                <a:buNone/>
              </a:pPr>
              <a:r>
                <a:rPr b="0" i="0" lang="fr-FR" sz="2000" u="none" cap="none" strike="noStrik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(Bac +3)</a:t>
              </a:r>
              <a:endParaRPr/>
            </a:p>
          </p:txBody>
        </p:sp>
        <p:sp>
          <p:nvSpPr>
            <p:cNvPr id="139" name="Google Shape;139;p6"/>
            <p:cNvSpPr/>
            <p:nvPr/>
          </p:nvSpPr>
          <p:spPr>
            <a:xfrm>
              <a:off x="455129" y="1839531"/>
              <a:ext cx="2354811" cy="1353226"/>
            </a:xfrm>
            <a:prstGeom prst="roundRect">
              <a:avLst>
                <a:gd fmla="val 10000" name="adj"/>
              </a:avLst>
            </a:prstGeom>
            <a:solidFill>
              <a:schemeClr val="accent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6"/>
            <p:cNvSpPr/>
            <p:nvPr/>
          </p:nvSpPr>
          <p:spPr>
            <a:xfrm>
              <a:off x="640172" y="2015323"/>
              <a:ext cx="2354811" cy="1353226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chemeClr val="accen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6"/>
            <p:cNvSpPr txBox="1"/>
            <p:nvPr/>
          </p:nvSpPr>
          <p:spPr>
            <a:xfrm>
              <a:off x="679807" y="2054958"/>
              <a:ext cx="2275541" cy="12739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14300" spcFirstLastPara="1" rIns="114300" wrap="square" tIns="114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Open Sans"/>
                <a:buNone/>
              </a:pPr>
              <a:r>
                <a:rPr b="0" i="0" lang="fr-FR" sz="3000" u="none" cap="none" strike="noStrik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DSCG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105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Open Sans"/>
                <a:buNone/>
              </a:pPr>
              <a:r>
                <a:rPr b="0" i="0" lang="fr-FR" sz="2000" u="none" cap="none" strike="noStrik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(Bac +5)</a:t>
              </a:r>
              <a:endParaRPr/>
            </a:p>
          </p:txBody>
        </p:sp>
        <p:sp>
          <p:nvSpPr>
            <p:cNvPr id="142" name="Google Shape;142;p6"/>
            <p:cNvSpPr/>
            <p:nvPr/>
          </p:nvSpPr>
          <p:spPr>
            <a:xfrm>
              <a:off x="455129" y="3677109"/>
              <a:ext cx="2354811" cy="1353226"/>
            </a:xfrm>
            <a:prstGeom prst="roundRect">
              <a:avLst>
                <a:gd fmla="val 10000" name="adj"/>
              </a:avLst>
            </a:prstGeom>
            <a:solidFill>
              <a:srgbClr val="C0000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6"/>
            <p:cNvSpPr/>
            <p:nvPr/>
          </p:nvSpPr>
          <p:spPr>
            <a:xfrm>
              <a:off x="640172" y="3852900"/>
              <a:ext cx="2354811" cy="1353226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C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6"/>
            <p:cNvSpPr txBox="1"/>
            <p:nvPr/>
          </p:nvSpPr>
          <p:spPr>
            <a:xfrm>
              <a:off x="679807" y="3892535"/>
              <a:ext cx="2275541" cy="12739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14300" spcFirstLastPara="1" rIns="114300" wrap="square" tIns="114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Open Sans"/>
                <a:buNone/>
              </a:pPr>
              <a:r>
                <a:rPr b="0" i="0" lang="fr-FR" sz="3000" u="none" cap="none" strike="noStrik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DEC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105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Open Sans"/>
                <a:buNone/>
              </a:pPr>
              <a:r>
                <a:rPr b="0" i="0" lang="fr-FR" sz="2000" u="none" cap="none" strike="noStrik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(Bac +8)</a:t>
              </a:r>
              <a:endParaRPr/>
            </a:p>
          </p:txBody>
        </p:sp>
        <p:sp>
          <p:nvSpPr>
            <p:cNvPr id="145" name="Google Shape;145;p6"/>
            <p:cNvSpPr/>
            <p:nvPr/>
          </p:nvSpPr>
          <p:spPr>
            <a:xfrm>
              <a:off x="3180027" y="1839531"/>
              <a:ext cx="2354811" cy="1353226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6"/>
            <p:cNvSpPr/>
            <p:nvPr/>
          </p:nvSpPr>
          <p:spPr>
            <a:xfrm>
              <a:off x="3365070" y="2015323"/>
              <a:ext cx="2354811" cy="1353226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6"/>
            <p:cNvSpPr txBox="1"/>
            <p:nvPr/>
          </p:nvSpPr>
          <p:spPr>
            <a:xfrm>
              <a:off x="3404705" y="2054958"/>
              <a:ext cx="2275541" cy="12739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Open Sans"/>
                <a:buNone/>
              </a:pPr>
              <a:r>
                <a:rPr b="0" i="0" lang="fr-FR" sz="2800" u="none" cap="none" strike="noStrik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Master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98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Open Sans"/>
                <a:buNone/>
              </a:pPr>
              <a:r>
                <a:rPr b="0" i="0" lang="fr-FR" sz="2000" u="none" cap="none" strike="noStrik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(Bac +5)</a:t>
              </a:r>
              <a:endParaRPr/>
            </a:p>
          </p:txBody>
        </p:sp>
        <p:sp>
          <p:nvSpPr>
            <p:cNvPr id="148" name="Google Shape;148;p6"/>
            <p:cNvSpPr/>
            <p:nvPr/>
          </p:nvSpPr>
          <p:spPr>
            <a:xfrm>
              <a:off x="5904925" y="1839531"/>
              <a:ext cx="2354811" cy="1353226"/>
            </a:xfrm>
            <a:prstGeom prst="roundRect">
              <a:avLst>
                <a:gd fmla="val 10000" name="adj"/>
              </a:avLst>
            </a:prstGeom>
            <a:solidFill>
              <a:srgbClr val="FFC00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6"/>
            <p:cNvSpPr/>
            <p:nvPr/>
          </p:nvSpPr>
          <p:spPr>
            <a:xfrm>
              <a:off x="6089968" y="2015323"/>
              <a:ext cx="2354811" cy="1353226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FFC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6"/>
            <p:cNvSpPr txBox="1"/>
            <p:nvPr/>
          </p:nvSpPr>
          <p:spPr>
            <a:xfrm>
              <a:off x="6129603" y="2054958"/>
              <a:ext cx="2275541" cy="12739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Open Sans"/>
                <a:buNone/>
              </a:pPr>
              <a:r>
                <a:rPr b="0" i="0" lang="fr-FR" sz="2800" u="none" cap="none" strike="noStrik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Concours</a:t>
              </a:r>
              <a:endParaRPr b="0" i="0" sz="19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98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Open Sans"/>
                <a:buNone/>
              </a:pPr>
              <a:r>
                <a:rPr b="0" i="0" lang="fr-FR" sz="1800" u="none" cap="none" strike="noStrik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(</a:t>
              </a:r>
              <a:r>
                <a:rPr lang="fr-FR" sz="18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F</a:t>
              </a:r>
              <a:r>
                <a:rPr b="0" i="0" lang="fr-FR" sz="1800" u="none" cap="none" strike="noStrik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onction publique)</a:t>
              </a:r>
              <a:endParaRPr/>
            </a:p>
          </p:txBody>
        </p:sp>
        <p:sp>
          <p:nvSpPr>
            <p:cNvPr id="151" name="Google Shape;151;p6"/>
            <p:cNvSpPr/>
            <p:nvPr/>
          </p:nvSpPr>
          <p:spPr>
            <a:xfrm>
              <a:off x="8629823" y="1839531"/>
              <a:ext cx="2354811" cy="1353226"/>
            </a:xfrm>
            <a:prstGeom prst="roundRect">
              <a:avLst>
                <a:gd fmla="val 10000" name="adj"/>
              </a:avLst>
            </a:prstGeom>
            <a:solidFill>
              <a:schemeClr val="accent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6"/>
            <p:cNvSpPr/>
            <p:nvPr/>
          </p:nvSpPr>
          <p:spPr>
            <a:xfrm>
              <a:off x="8814866" y="2015323"/>
              <a:ext cx="2354811" cy="1353226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6"/>
            <p:cNvSpPr txBox="1"/>
            <p:nvPr/>
          </p:nvSpPr>
          <p:spPr>
            <a:xfrm>
              <a:off x="8854501" y="2054958"/>
              <a:ext cx="2275541" cy="12739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Open Sans"/>
                <a:buNone/>
              </a:pPr>
              <a:r>
                <a:rPr lang="fr-FR" sz="28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Concours écoles de commerce</a:t>
              </a:r>
              <a:endParaRPr/>
            </a:p>
          </p:txBody>
        </p:sp>
      </p:grpSp>
      <p:cxnSp>
        <p:nvCxnSpPr>
          <p:cNvPr id="154" name="Google Shape;154;p6"/>
          <p:cNvCxnSpPr/>
          <p:nvPr/>
        </p:nvCxnSpPr>
        <p:spPr>
          <a:xfrm>
            <a:off x="7329400" y="1034025"/>
            <a:ext cx="4862700" cy="78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 amt="20000"/>
          </a:blip>
          <a:stretch>
            <a:fillRect/>
          </a:stretch>
        </a:blip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9" name="Google Shape;159;p7"/>
          <p:cNvCxnSpPr/>
          <p:nvPr/>
        </p:nvCxnSpPr>
        <p:spPr>
          <a:xfrm flipH="1" rot="10800000">
            <a:off x="4425000" y="1041850"/>
            <a:ext cx="7767000" cy="378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60" name="Google Shape;160;p7"/>
          <p:cNvSpPr txBox="1"/>
          <p:nvPr>
            <p:ph type="title"/>
          </p:nvPr>
        </p:nvSpPr>
        <p:spPr>
          <a:xfrm>
            <a:off x="579700" y="378838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Open Sans Light"/>
              <a:buNone/>
            </a:pPr>
            <a:r>
              <a:rPr b="1" lang="fr-FR" sz="5400">
                <a:latin typeface="Open Sans Light"/>
                <a:ea typeface="Open Sans Light"/>
                <a:cs typeface="Open Sans Light"/>
                <a:sym typeface="Open Sans Light"/>
              </a:rPr>
              <a:t>D</a:t>
            </a:r>
            <a:r>
              <a:rPr b="1" lang="fr-FR" sz="5400">
                <a:latin typeface="Open Sans Light"/>
                <a:ea typeface="Open Sans Light"/>
                <a:cs typeface="Open Sans Light"/>
                <a:sym typeface="Open Sans Light"/>
              </a:rPr>
              <a:t>ébouchés</a:t>
            </a:r>
            <a:endParaRPr/>
          </a:p>
        </p:txBody>
      </p:sp>
      <p:grpSp>
        <p:nvGrpSpPr>
          <p:cNvPr id="161" name="Google Shape;161;p7"/>
          <p:cNvGrpSpPr/>
          <p:nvPr/>
        </p:nvGrpSpPr>
        <p:grpSpPr>
          <a:xfrm>
            <a:off x="2416209" y="1377875"/>
            <a:ext cx="7359577" cy="5388061"/>
            <a:chOff x="81503" y="-136834"/>
            <a:chExt cx="4883919" cy="5388061"/>
          </a:xfrm>
        </p:grpSpPr>
        <p:sp>
          <p:nvSpPr>
            <p:cNvPr id="162" name="Google Shape;162;p7"/>
            <p:cNvSpPr/>
            <p:nvPr/>
          </p:nvSpPr>
          <p:spPr>
            <a:xfrm>
              <a:off x="1876950" y="1910683"/>
              <a:ext cx="1293025" cy="1293025"/>
            </a:xfrm>
            <a:prstGeom prst="ellipse">
              <a:avLst/>
            </a:prstGeom>
            <a:solidFill>
              <a:srgbClr val="00206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7"/>
            <p:cNvSpPr txBox="1"/>
            <p:nvPr/>
          </p:nvSpPr>
          <p:spPr>
            <a:xfrm>
              <a:off x="2066309" y="2100042"/>
              <a:ext cx="914307" cy="9143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Open Sans"/>
                <a:buNone/>
              </a:pPr>
              <a:r>
                <a:rPr b="1" i="0" lang="fr-FR" sz="3600" u="none" cap="none" strike="noStrike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DCG</a:t>
              </a:r>
              <a:endParaRPr/>
            </a:p>
          </p:txBody>
        </p:sp>
        <p:sp>
          <p:nvSpPr>
            <p:cNvPr id="164" name="Google Shape;164;p7"/>
            <p:cNvSpPr/>
            <p:nvPr/>
          </p:nvSpPr>
          <p:spPr>
            <a:xfrm rot="-5400000">
              <a:off x="2360475" y="1568397"/>
              <a:ext cx="325975" cy="274823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ABBAD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7"/>
            <p:cNvSpPr txBox="1"/>
            <p:nvPr/>
          </p:nvSpPr>
          <p:spPr>
            <a:xfrm rot="-5400000">
              <a:off x="2401699" y="1664586"/>
              <a:ext cx="243528" cy="1648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66" name="Google Shape;166;p7"/>
            <p:cNvSpPr/>
            <p:nvPr/>
          </p:nvSpPr>
          <p:spPr>
            <a:xfrm>
              <a:off x="1710915" y="-136834"/>
              <a:ext cx="1625095" cy="1625095"/>
            </a:xfrm>
            <a:prstGeom prst="ellipse">
              <a:avLst/>
            </a:prstGeom>
            <a:solidFill>
              <a:srgbClr val="C0000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7"/>
            <p:cNvSpPr txBox="1"/>
            <p:nvPr/>
          </p:nvSpPr>
          <p:spPr>
            <a:xfrm>
              <a:off x="1948905" y="101156"/>
              <a:ext cx="1149115" cy="11491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Open Sans"/>
                <a:buNone/>
              </a:pPr>
              <a:r>
                <a:rPr b="0" i="0" lang="fr-FR" sz="2000" u="none" cap="none" strike="noStrike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Expert-</a:t>
              </a:r>
              <a:endParaRPr b="0" i="0" sz="2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Open Sans"/>
                <a:buNone/>
              </a:pPr>
              <a:r>
                <a:rPr b="0" i="0" lang="fr-FR" sz="2000" u="none" cap="none" strike="noStrike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comptable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Open Sans"/>
                <a:buNone/>
              </a:pPr>
              <a:r>
                <a:rPr b="0" i="0" lang="fr-FR" sz="1800" u="none" cap="none" strike="noStrike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(Bac +8)</a:t>
              </a:r>
              <a:endParaRPr/>
            </a:p>
          </p:txBody>
        </p:sp>
        <p:sp>
          <p:nvSpPr>
            <p:cNvPr id="168" name="Google Shape;168;p7"/>
            <p:cNvSpPr/>
            <p:nvPr/>
          </p:nvSpPr>
          <p:spPr>
            <a:xfrm rot="-1800000">
              <a:off x="3097798" y="1994091"/>
              <a:ext cx="325975" cy="274823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ABBAD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7"/>
            <p:cNvSpPr txBox="1"/>
            <p:nvPr/>
          </p:nvSpPr>
          <p:spPr>
            <a:xfrm rot="-1800000">
              <a:off x="3103321" y="2069668"/>
              <a:ext cx="243528" cy="1648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70" name="Google Shape;170;p7"/>
            <p:cNvSpPr/>
            <p:nvPr/>
          </p:nvSpPr>
          <p:spPr>
            <a:xfrm>
              <a:off x="3340327" y="803907"/>
              <a:ext cx="1625095" cy="1625095"/>
            </a:xfrm>
            <a:prstGeom prst="ellipse">
              <a:avLst/>
            </a:prstGeom>
            <a:solidFill>
              <a:srgbClr val="DA742E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7"/>
            <p:cNvSpPr txBox="1"/>
            <p:nvPr/>
          </p:nvSpPr>
          <p:spPr>
            <a:xfrm>
              <a:off x="3578317" y="1041897"/>
              <a:ext cx="1149115" cy="11491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Open Sans"/>
                <a:buNone/>
              </a:pPr>
              <a:r>
                <a:rPr b="0" i="0" lang="fr-FR" sz="2000" u="none" cap="none" strike="noStrike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Commissaire aux comptes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Open Sans"/>
                <a:buNone/>
              </a:pPr>
              <a:r>
                <a:rPr b="0" i="0" lang="fr-FR" sz="1800" u="none" cap="none" strike="noStrike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(Bac +8)</a:t>
              </a:r>
              <a:endParaRPr/>
            </a:p>
          </p:txBody>
        </p:sp>
        <p:sp>
          <p:nvSpPr>
            <p:cNvPr id="172" name="Google Shape;172;p7"/>
            <p:cNvSpPr/>
            <p:nvPr/>
          </p:nvSpPr>
          <p:spPr>
            <a:xfrm rot="1800000">
              <a:off x="3097798" y="2845478"/>
              <a:ext cx="325975" cy="274823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ABBAD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7"/>
            <p:cNvSpPr txBox="1"/>
            <p:nvPr/>
          </p:nvSpPr>
          <p:spPr>
            <a:xfrm rot="1800000">
              <a:off x="3103321" y="2879831"/>
              <a:ext cx="243528" cy="1648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74" name="Google Shape;174;p7"/>
            <p:cNvSpPr/>
            <p:nvPr/>
          </p:nvSpPr>
          <p:spPr>
            <a:xfrm>
              <a:off x="3340327" y="2685390"/>
              <a:ext cx="1625095" cy="1625095"/>
            </a:xfrm>
            <a:prstGeom prst="ellipse">
              <a:avLst/>
            </a:prstGeom>
            <a:solidFill>
              <a:srgbClr val="DFA90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7"/>
            <p:cNvSpPr txBox="1"/>
            <p:nvPr/>
          </p:nvSpPr>
          <p:spPr>
            <a:xfrm>
              <a:off x="3578317" y="2923380"/>
              <a:ext cx="1149115" cy="11491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Open Sans"/>
                <a:buNone/>
              </a:pPr>
              <a:r>
                <a:rPr b="0" i="0" lang="fr-FR" sz="2000" u="none" cap="none" strike="noStrike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Directeur financier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Open Sans"/>
                <a:buNone/>
              </a:pPr>
              <a:r>
                <a:rPr b="0" i="0" lang="fr-FR" sz="1800" u="none" cap="none" strike="noStrike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(Bac +5)</a:t>
              </a:r>
              <a:endParaRPr/>
            </a:p>
          </p:txBody>
        </p:sp>
        <p:sp>
          <p:nvSpPr>
            <p:cNvPr id="176" name="Google Shape;176;p7"/>
            <p:cNvSpPr/>
            <p:nvPr/>
          </p:nvSpPr>
          <p:spPr>
            <a:xfrm rot="5400000">
              <a:off x="2360475" y="3271172"/>
              <a:ext cx="325975" cy="274823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ABBAD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7"/>
            <p:cNvSpPr txBox="1"/>
            <p:nvPr/>
          </p:nvSpPr>
          <p:spPr>
            <a:xfrm rot="5400000">
              <a:off x="2401699" y="3284914"/>
              <a:ext cx="243528" cy="1648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78" name="Google Shape;178;p7"/>
            <p:cNvSpPr/>
            <p:nvPr/>
          </p:nvSpPr>
          <p:spPr>
            <a:xfrm>
              <a:off x="1710915" y="3626132"/>
              <a:ext cx="1625095" cy="1625095"/>
            </a:xfrm>
            <a:prstGeom prst="ellipse">
              <a:avLst/>
            </a:prstGeom>
            <a:solidFill>
              <a:schemeClr val="accent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7"/>
            <p:cNvSpPr txBox="1"/>
            <p:nvPr/>
          </p:nvSpPr>
          <p:spPr>
            <a:xfrm>
              <a:off x="1948905" y="3864122"/>
              <a:ext cx="1149115" cy="11491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Open Sans"/>
                <a:buNone/>
              </a:pPr>
              <a:r>
                <a:rPr b="0" i="0" lang="fr-FR" sz="2000" u="none" cap="none" strike="noStrike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Contrôleur de gestion</a:t>
              </a:r>
              <a:endParaRPr/>
            </a:p>
          </p:txBody>
        </p:sp>
        <p:sp>
          <p:nvSpPr>
            <p:cNvPr id="180" name="Google Shape;180;p7"/>
            <p:cNvSpPr/>
            <p:nvPr/>
          </p:nvSpPr>
          <p:spPr>
            <a:xfrm rot="9000000">
              <a:off x="1623151" y="2845478"/>
              <a:ext cx="325975" cy="274823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ABBAD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7"/>
            <p:cNvSpPr txBox="1"/>
            <p:nvPr/>
          </p:nvSpPr>
          <p:spPr>
            <a:xfrm rot="-1800000">
              <a:off x="1700075" y="2879831"/>
              <a:ext cx="243528" cy="1648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82" name="Google Shape;182;p7"/>
            <p:cNvSpPr/>
            <p:nvPr/>
          </p:nvSpPr>
          <p:spPr>
            <a:xfrm>
              <a:off x="81503" y="2685390"/>
              <a:ext cx="1625095" cy="1625095"/>
            </a:xfrm>
            <a:prstGeom prst="ellipse">
              <a:avLst/>
            </a:prstGeom>
            <a:solidFill>
              <a:srgbClr val="0070C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7"/>
            <p:cNvSpPr txBox="1"/>
            <p:nvPr/>
          </p:nvSpPr>
          <p:spPr>
            <a:xfrm>
              <a:off x="319493" y="2923380"/>
              <a:ext cx="1149115" cy="11491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Open Sans"/>
                <a:buNone/>
              </a:pPr>
              <a:r>
                <a:rPr b="0" i="0" lang="fr-FR" sz="2000" u="none" cap="none" strike="noStrike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Comptable</a:t>
              </a:r>
              <a:endParaRPr/>
            </a:p>
          </p:txBody>
        </p:sp>
        <p:sp>
          <p:nvSpPr>
            <p:cNvPr id="184" name="Google Shape;184;p7"/>
            <p:cNvSpPr/>
            <p:nvPr/>
          </p:nvSpPr>
          <p:spPr>
            <a:xfrm rot="-9000000">
              <a:off x="1623151" y="1994091"/>
              <a:ext cx="325975" cy="274823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ABBAD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7"/>
            <p:cNvSpPr txBox="1"/>
            <p:nvPr/>
          </p:nvSpPr>
          <p:spPr>
            <a:xfrm rot="1800000">
              <a:off x="1700075" y="2069668"/>
              <a:ext cx="243528" cy="1648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86" name="Google Shape;186;p7"/>
            <p:cNvSpPr/>
            <p:nvPr/>
          </p:nvSpPr>
          <p:spPr>
            <a:xfrm>
              <a:off x="81503" y="803907"/>
              <a:ext cx="1625095" cy="1625095"/>
            </a:xfrm>
            <a:prstGeom prst="ellipse">
              <a:avLst/>
            </a:prstGeom>
            <a:solidFill>
              <a:srgbClr val="7030A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7"/>
            <p:cNvSpPr txBox="1"/>
            <p:nvPr/>
          </p:nvSpPr>
          <p:spPr>
            <a:xfrm>
              <a:off x="319493" y="1041897"/>
              <a:ext cx="1149115" cy="11491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22850" spcFirstLastPara="1" rIns="22850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Open Sans"/>
                <a:buNone/>
              </a:pPr>
              <a:r>
                <a:rPr b="0" i="0" lang="fr-FR" sz="1800" u="none" cap="none" strike="noStrike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Chef d'entreprise</a:t>
              </a:r>
              <a:endParaRPr b="0" i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 amt="20000"/>
          </a:blip>
          <a:stretch>
            <a:fillRect/>
          </a:stretch>
        </a:blip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8"/>
          <p:cNvSpPr txBox="1"/>
          <p:nvPr>
            <p:ph idx="1" type="body"/>
          </p:nvPr>
        </p:nvSpPr>
        <p:spPr>
          <a:xfrm>
            <a:off x="838200" y="1825625"/>
            <a:ext cx="10515600" cy="305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i="1" lang="fr-FR" sz="3200">
                <a:latin typeface="Open Sans Light"/>
                <a:ea typeface="Open Sans Light"/>
                <a:cs typeface="Open Sans Light"/>
                <a:sym typeface="Open Sans Light"/>
              </a:rPr>
              <a:t>Diaporama proposé par les élèves de DCG1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rPr b="1" lang="fr-FR" sz="4400">
                <a:latin typeface="Open Sans Light"/>
                <a:ea typeface="Open Sans Light"/>
                <a:cs typeface="Open Sans Light"/>
                <a:sym typeface="Open Sans Light"/>
              </a:rPr>
              <a:t>Cécile MANY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rPr b="1" lang="fr-FR" sz="4400">
                <a:latin typeface="Open Sans Light"/>
                <a:ea typeface="Open Sans Light"/>
                <a:cs typeface="Open Sans Light"/>
                <a:sym typeface="Open Sans Light"/>
              </a:rPr>
              <a:t>Paul DIDIER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rPr b="1" lang="fr-FR" sz="4400">
                <a:latin typeface="Open Sans Light"/>
                <a:ea typeface="Open Sans Light"/>
                <a:cs typeface="Open Sans Light"/>
                <a:sym typeface="Open Sans Light"/>
              </a:rPr>
              <a:t>Mathéo DEVILLE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9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9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2021-01-18T16:07:42Z</dcterms:created>
  <dc:creator>Mathéo Deville</dc:creator>
</cp:coreProperties>
</file>