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57"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1A17CF-0445-4F60-BA1A-2051E08B97E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029A2D5-8A6C-4531-A641-369D95E93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671AD57-1AA1-43A0-9B92-D687DFF16531}"/>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5" name="Espace réservé du pied de page 4">
            <a:extLst>
              <a:ext uri="{FF2B5EF4-FFF2-40B4-BE49-F238E27FC236}">
                <a16:creationId xmlns:a16="http://schemas.microsoft.com/office/drawing/2014/main" id="{25DB39CC-6753-4B12-A4C7-35ABF79207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B54CCF-ABDD-41B9-86D2-1A68880BDE9A}"/>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3201760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11E4CB-4161-4B83-807F-E187DC66CC8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06DFE8-4A25-4201-AFDF-B63B7A47CF6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59D693-2A8C-4B95-B661-3355462A0F13}"/>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5" name="Espace réservé du pied de page 4">
            <a:extLst>
              <a:ext uri="{FF2B5EF4-FFF2-40B4-BE49-F238E27FC236}">
                <a16:creationId xmlns:a16="http://schemas.microsoft.com/office/drawing/2014/main" id="{B5220AEE-553B-4604-964F-83642A6831E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D8E16C4-FA95-4C86-96D4-059C1708EF8A}"/>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504484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1A629-C691-4122-9BF9-44FCDF34A2F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0CDED9A-5BFD-436A-9C5E-5851E7FA4E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A1B9935-8601-47DE-A4B6-D93318525FC8}"/>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5" name="Espace réservé du pied de page 4">
            <a:extLst>
              <a:ext uri="{FF2B5EF4-FFF2-40B4-BE49-F238E27FC236}">
                <a16:creationId xmlns:a16="http://schemas.microsoft.com/office/drawing/2014/main" id="{8E381CE3-86E3-4D55-A20A-71B097615F3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3CBE6A-7933-4C69-B005-53DED44A4AA2}"/>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99364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1DF456-C279-4F24-8FC9-380B369E16E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D26E7FA-D737-495B-887C-672EBE30D52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2D8C942-BD32-4332-BDEA-4267E9D8826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39C41BC-3E54-4115-A1D4-910CAAFD58AC}"/>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6" name="Espace réservé du pied de page 5">
            <a:extLst>
              <a:ext uri="{FF2B5EF4-FFF2-40B4-BE49-F238E27FC236}">
                <a16:creationId xmlns:a16="http://schemas.microsoft.com/office/drawing/2014/main" id="{65D87D95-836E-4EB3-B8D3-9D4AFC1ABDD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E465E3-8B1A-4156-A181-580A83E2900D}"/>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2957906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931AC7-4DDF-4117-A66A-8531A962187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325411A-E0A7-48C7-9B21-45B875275A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259331-FD0D-4836-8581-38A3291E1F7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3A36A55-25F9-4EE7-83C4-5CDBD5605B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8F1E0C0-3B2C-4C36-9258-5315C4DC76F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266CFB-C2D7-4562-8986-58554901BC65}"/>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8" name="Espace réservé du pied de page 7">
            <a:extLst>
              <a:ext uri="{FF2B5EF4-FFF2-40B4-BE49-F238E27FC236}">
                <a16:creationId xmlns:a16="http://schemas.microsoft.com/office/drawing/2014/main" id="{31281990-1199-40F0-ADA4-D7162639962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5079127-999C-40F4-B806-B8F392FC9BA5}"/>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4065652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B75ED-3CF7-42DE-92A5-B6100C5F6D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1839E60-21C9-402F-B46F-4E912748376F}"/>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4" name="Espace réservé du pied de page 3">
            <a:extLst>
              <a:ext uri="{FF2B5EF4-FFF2-40B4-BE49-F238E27FC236}">
                <a16:creationId xmlns:a16="http://schemas.microsoft.com/office/drawing/2014/main" id="{5CAC9641-36AA-4557-A8E1-E7EDBCB6A9A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04EAD50-5AB0-43EB-846E-502772C3A8F3}"/>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4213382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EBB4F2F-99F0-4E52-A1E8-24EA62F78BFE}"/>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3" name="Espace réservé du pied de page 2">
            <a:extLst>
              <a:ext uri="{FF2B5EF4-FFF2-40B4-BE49-F238E27FC236}">
                <a16:creationId xmlns:a16="http://schemas.microsoft.com/office/drawing/2014/main" id="{793CBB39-7D37-4C1C-B126-FA7B9495442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C9AF867-4E2C-490E-A490-07A3024218CB}"/>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274483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C18291-7AAC-4C58-B5CE-8037B76BA7B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E00CEB-B849-43FC-9695-4C89AA817B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1B1199C-53B9-457E-95E7-9D5056DA3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2B2BA8-EF10-48F2-BB26-D0E0B36ABFB4}"/>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6" name="Espace réservé du pied de page 5">
            <a:extLst>
              <a:ext uri="{FF2B5EF4-FFF2-40B4-BE49-F238E27FC236}">
                <a16:creationId xmlns:a16="http://schemas.microsoft.com/office/drawing/2014/main" id="{7A9AC3BA-CF23-48CF-84B7-BB84FBB87E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E82FFE7-E474-4FC2-8309-E0004C9D3B90}"/>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431961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BFB82-E2E8-4903-82EB-C3C73C712B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3DD696E-327E-44B9-A9D6-E834AD7C4D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3246B83-3A8E-474D-B789-6A21FDB10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04282F0-D19B-4C54-B87A-A16787570181}"/>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6" name="Espace réservé du pied de page 5">
            <a:extLst>
              <a:ext uri="{FF2B5EF4-FFF2-40B4-BE49-F238E27FC236}">
                <a16:creationId xmlns:a16="http://schemas.microsoft.com/office/drawing/2014/main" id="{A00A6BBE-4C49-49C4-833C-56E2804DC7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CCCA00B-D926-47AB-9D19-A61DE93EDA76}"/>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337706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B9CD13-8D9A-4BE0-BDCC-C14D66F3017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CDD7BFD-840D-41A0-A96F-97FD3D85944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E4C3FA-9047-4174-A878-27AA4CF8C967}"/>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5" name="Espace réservé du pied de page 4">
            <a:extLst>
              <a:ext uri="{FF2B5EF4-FFF2-40B4-BE49-F238E27FC236}">
                <a16:creationId xmlns:a16="http://schemas.microsoft.com/office/drawing/2014/main" id="{806C45DE-35D5-4E39-9E28-663339EB62B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FA054C-4109-4200-A605-E0FE7DB7F434}"/>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675744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935EE7-F40C-4440-8012-C48A4B41F07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AA37455-6DE2-4248-8D3B-F3573B43C65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10E5F4-F46B-4CB2-9900-E70CD82ED8B0}"/>
              </a:ext>
            </a:extLst>
          </p:cNvPr>
          <p:cNvSpPr>
            <a:spLocks noGrp="1"/>
          </p:cNvSpPr>
          <p:nvPr>
            <p:ph type="dt" sz="half" idx="10"/>
          </p:nvPr>
        </p:nvSpPr>
        <p:spPr/>
        <p:txBody>
          <a:bodyPr/>
          <a:lstStyle/>
          <a:p>
            <a:fld id="{C8F5DE42-0924-42FE-A8B7-90908D39D35F}" type="datetimeFigureOut">
              <a:rPr lang="fr-FR" smtClean="0"/>
              <a:t>26/11/2021</a:t>
            </a:fld>
            <a:endParaRPr lang="fr-FR"/>
          </a:p>
        </p:txBody>
      </p:sp>
      <p:sp>
        <p:nvSpPr>
          <p:cNvPr id="5" name="Espace réservé du pied de page 4">
            <a:extLst>
              <a:ext uri="{FF2B5EF4-FFF2-40B4-BE49-F238E27FC236}">
                <a16:creationId xmlns:a16="http://schemas.microsoft.com/office/drawing/2014/main" id="{01BB3318-E0BA-486A-9F1B-8BF941036D4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01985A-F03E-4AD9-BC41-D9898EB4B1D5}"/>
              </a:ext>
            </a:extLst>
          </p:cNvPr>
          <p:cNvSpPr>
            <a:spLocks noGrp="1"/>
          </p:cNvSpPr>
          <p:nvPr>
            <p:ph type="sldNum" sz="quarter" idx="12"/>
          </p:nvPr>
        </p:nvSpPr>
        <p:spPr/>
        <p:txBody>
          <a:bodyPr/>
          <a:lstStyle/>
          <a:p>
            <a:fld id="{1D51466B-EF3F-493F-B828-B53011ABC37C}" type="slidenum">
              <a:rPr lang="fr-FR" smtClean="0"/>
              <a:t>‹N°›</a:t>
            </a:fld>
            <a:endParaRPr lang="fr-FR"/>
          </a:p>
        </p:txBody>
      </p:sp>
    </p:spTree>
    <p:extLst>
      <p:ext uri="{BB962C8B-B14F-4D97-AF65-F5344CB8AC3E}">
        <p14:creationId xmlns:p14="http://schemas.microsoft.com/office/powerpoint/2010/main" val="53842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06A98CF-CD12-491A-96D1-CBFFD06D28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61623C6-EA07-42B4-A477-A5D5265708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C68B97-01DE-4C12-A671-0A6A746454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5DE42-0924-42FE-A8B7-90908D39D35F}" type="datetimeFigureOut">
              <a:rPr lang="fr-FR" smtClean="0"/>
              <a:t>26/11/2021</a:t>
            </a:fld>
            <a:endParaRPr lang="fr-FR"/>
          </a:p>
        </p:txBody>
      </p:sp>
      <p:sp>
        <p:nvSpPr>
          <p:cNvPr id="5" name="Espace réservé du pied de page 4">
            <a:extLst>
              <a:ext uri="{FF2B5EF4-FFF2-40B4-BE49-F238E27FC236}">
                <a16:creationId xmlns:a16="http://schemas.microsoft.com/office/drawing/2014/main" id="{60C13802-322D-49E3-A00F-20A94ADAD5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E33CD4D-1E7D-4576-A46D-41639E6124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1466B-EF3F-493F-B828-B53011ABC37C}" type="slidenum">
              <a:rPr lang="fr-FR" smtClean="0"/>
              <a:t>‹N°›</a:t>
            </a:fld>
            <a:endParaRPr lang="fr-FR"/>
          </a:p>
        </p:txBody>
      </p:sp>
    </p:spTree>
    <p:extLst>
      <p:ext uri="{BB962C8B-B14F-4D97-AF65-F5344CB8AC3E}">
        <p14:creationId xmlns:p14="http://schemas.microsoft.com/office/powerpoint/2010/main" val="182880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F719AC3-22EC-4B1E-9FD1-6774FB465F9A}"/>
              </a:ext>
            </a:extLst>
          </p:cNvPr>
          <p:cNvSpPr>
            <a:spLocks noGrp="1"/>
          </p:cNvSpPr>
          <p:nvPr>
            <p:ph type="ctrTitle"/>
          </p:nvPr>
        </p:nvSpPr>
        <p:spPr>
          <a:xfrm>
            <a:off x="1524003" y="1999615"/>
            <a:ext cx="9144000" cy="2764028"/>
          </a:xfrm>
        </p:spPr>
        <p:txBody>
          <a:bodyPr anchor="ctr">
            <a:normAutofit/>
          </a:bodyPr>
          <a:lstStyle/>
          <a:p>
            <a:r>
              <a:rPr lang="fr-FR" sz="7200"/>
              <a:t>Et à Reims ?</a:t>
            </a:r>
          </a:p>
        </p:txBody>
      </p:sp>
      <p:sp>
        <p:nvSpPr>
          <p:cNvPr id="3" name="Sous-titre 2">
            <a:extLst>
              <a:ext uri="{FF2B5EF4-FFF2-40B4-BE49-F238E27FC236}">
                <a16:creationId xmlns:a16="http://schemas.microsoft.com/office/drawing/2014/main" id="{6D6F5B1C-F655-40B1-A64E-A0963BCF64CE}"/>
              </a:ext>
            </a:extLst>
          </p:cNvPr>
          <p:cNvSpPr>
            <a:spLocks noGrp="1"/>
          </p:cNvSpPr>
          <p:nvPr>
            <p:ph type="subTitle" idx="1"/>
          </p:nvPr>
        </p:nvSpPr>
        <p:spPr>
          <a:xfrm>
            <a:off x="1966912" y="5645150"/>
            <a:ext cx="8258176" cy="631825"/>
          </a:xfrm>
        </p:spPr>
        <p:txBody>
          <a:bodyPr anchor="ctr">
            <a:normAutofit/>
          </a:bodyPr>
          <a:lstStyle/>
          <a:p>
            <a:endParaRPr lang="fr-FR" sz="2800"/>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996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AF1966E-FD40-4A4A-B61B-C4DF7FA05F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047BFA19-D45E-416B-A404-7AF2F3F270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8E0105E7-23DB-4CF2-8258-FF47C762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A766009-5EC6-4173-9436-D31C84769CF7}"/>
              </a:ext>
            </a:extLst>
          </p:cNvPr>
          <p:cNvSpPr>
            <a:spLocks noGrp="1"/>
          </p:cNvSpPr>
          <p:nvPr>
            <p:ph type="title"/>
          </p:nvPr>
        </p:nvSpPr>
        <p:spPr>
          <a:xfrm>
            <a:off x="1115568" y="548640"/>
            <a:ext cx="10168128" cy="1179576"/>
          </a:xfrm>
        </p:spPr>
        <p:txBody>
          <a:bodyPr>
            <a:normAutofit/>
          </a:bodyPr>
          <a:lstStyle/>
          <a:p>
            <a:r>
              <a:rPr lang="fr-FR" sz="4000" dirty="0"/>
              <a:t>Pas de PASS, ni de LAS mais </a:t>
            </a:r>
            <a:r>
              <a:rPr lang="fr-FR" sz="4000" dirty="0" smtClean="0"/>
              <a:t>: </a:t>
            </a:r>
            <a:endParaRPr lang="fr-FR" sz="4000" dirty="0"/>
          </a:p>
        </p:txBody>
      </p:sp>
      <p:sp>
        <p:nvSpPr>
          <p:cNvPr id="25" name="Rectangle 24">
            <a:extLst>
              <a:ext uri="{FF2B5EF4-FFF2-40B4-BE49-F238E27FC236}">
                <a16:creationId xmlns:a16="http://schemas.microsoft.com/office/drawing/2014/main" id="{074B4F7D-14B2-478B-8BF5-01E4E0C5D2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8C0322D2-A47B-40F2-B627-0BA55EF1D8EC}"/>
              </a:ext>
            </a:extLst>
          </p:cNvPr>
          <p:cNvSpPr>
            <a:spLocks noGrp="1"/>
          </p:cNvSpPr>
          <p:nvPr>
            <p:ph idx="1"/>
          </p:nvPr>
        </p:nvSpPr>
        <p:spPr>
          <a:xfrm>
            <a:off x="1115568" y="2481943"/>
            <a:ext cx="10168128" cy="3695020"/>
          </a:xfrm>
        </p:spPr>
        <p:txBody>
          <a:bodyPr>
            <a:normAutofit/>
          </a:bodyPr>
          <a:lstStyle/>
          <a:p>
            <a:pPr marL="0" indent="0">
              <a:buNone/>
            </a:pPr>
            <a:r>
              <a:rPr lang="fr-FR" sz="2000" b="1" dirty="0"/>
              <a:t>Licence - Sciences pour la santé </a:t>
            </a:r>
          </a:p>
          <a:p>
            <a:pPr marL="0" indent="0">
              <a:buNone/>
            </a:pPr>
            <a:r>
              <a:rPr lang="fr-FR" sz="2000" dirty="0">
                <a:sym typeface="Wingdings" panose="05000000000000000000" pitchFamily="2" charset="2"/>
              </a:rPr>
              <a:t>Comportant :</a:t>
            </a:r>
          </a:p>
          <a:p>
            <a:r>
              <a:rPr lang="fr-FR" sz="2000" dirty="0">
                <a:sym typeface="Wingdings" panose="05000000000000000000" pitchFamily="2" charset="2"/>
              </a:rPr>
              <a:t>P</a:t>
            </a:r>
            <a:r>
              <a:rPr lang="fr-FR" sz="2000" dirty="0"/>
              <a:t>artie santé</a:t>
            </a:r>
          </a:p>
          <a:p>
            <a:r>
              <a:rPr lang="fr-FR" sz="2000" dirty="0"/>
              <a:t>Parcours « au choix »:</a:t>
            </a:r>
          </a:p>
          <a:p>
            <a:pPr lvl="1"/>
            <a:r>
              <a:rPr lang="fr-FR" sz="2000" dirty="0"/>
              <a:t>Sciences (220 places)</a:t>
            </a:r>
          </a:p>
          <a:p>
            <a:pPr lvl="1"/>
            <a:r>
              <a:rPr lang="fr-FR" sz="2000" dirty="0"/>
              <a:t>Economie et gestion (105 places)</a:t>
            </a:r>
          </a:p>
          <a:p>
            <a:pPr lvl="1"/>
            <a:r>
              <a:rPr lang="fr-FR" sz="2000" dirty="0"/>
              <a:t>Droit (191 places)</a:t>
            </a:r>
          </a:p>
          <a:p>
            <a:pPr lvl="1"/>
            <a:r>
              <a:rPr lang="fr-FR" sz="2000" dirty="0"/>
              <a:t>Psychologie (125 places)</a:t>
            </a:r>
          </a:p>
          <a:p>
            <a:pPr lvl="1"/>
            <a:r>
              <a:rPr lang="fr-FR" sz="2000" dirty="0"/>
              <a:t>STAPS (141 places)</a:t>
            </a:r>
          </a:p>
          <a:p>
            <a:pPr lvl="1"/>
            <a:r>
              <a:rPr lang="fr-FR" sz="2000" dirty="0"/>
              <a:t>Sciences Sanitaires et Sociales (66 places)</a:t>
            </a:r>
          </a:p>
        </p:txBody>
      </p:sp>
    </p:spTree>
    <p:extLst>
      <p:ext uri="{BB962C8B-B14F-4D97-AF65-F5344CB8AC3E}">
        <p14:creationId xmlns:p14="http://schemas.microsoft.com/office/powerpoint/2010/main" val="770251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A2C3611-A863-47C8-935B-F0DB75596152}"/>
              </a:ext>
            </a:extLst>
          </p:cNvPr>
          <p:cNvSpPr>
            <a:spLocks noGrp="1"/>
          </p:cNvSpPr>
          <p:nvPr>
            <p:ph type="title"/>
          </p:nvPr>
        </p:nvSpPr>
        <p:spPr>
          <a:xfrm>
            <a:off x="1115568" y="548640"/>
            <a:ext cx="10168128" cy="1179576"/>
          </a:xfrm>
        </p:spPr>
        <p:txBody>
          <a:bodyPr>
            <a:normAutofit/>
          </a:bodyPr>
          <a:lstStyle/>
          <a:p>
            <a:r>
              <a:rPr lang="fr-FR" sz="4000"/>
              <a:t>2 dominantes équivalentes</a:t>
            </a: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E5568C10-5A21-401F-8C6B-25C11FE9CE6B}"/>
              </a:ext>
            </a:extLst>
          </p:cNvPr>
          <p:cNvSpPr>
            <a:spLocks noGrp="1"/>
          </p:cNvSpPr>
          <p:nvPr>
            <p:ph idx="1"/>
          </p:nvPr>
        </p:nvSpPr>
        <p:spPr>
          <a:xfrm>
            <a:off x="1115568" y="2481943"/>
            <a:ext cx="10168128" cy="3695020"/>
          </a:xfrm>
        </p:spPr>
        <p:txBody>
          <a:bodyPr>
            <a:normAutofit/>
          </a:bodyPr>
          <a:lstStyle/>
          <a:p>
            <a:pPr marL="0" indent="0">
              <a:buNone/>
            </a:pPr>
            <a:r>
              <a:rPr lang="fr-FR" sz="2000" b="1"/>
              <a:t>Partie Santé :</a:t>
            </a:r>
          </a:p>
          <a:p>
            <a:r>
              <a:rPr lang="fr-FR" sz="2000"/>
              <a:t>Cours de santé à distance sous forme de capsules vidéos :anatomie, physiologie, biochimie, chimie…</a:t>
            </a:r>
          </a:p>
          <a:p>
            <a:r>
              <a:rPr lang="fr-FR" sz="2000"/>
              <a:t>TD : lundi et mardi </a:t>
            </a:r>
          </a:p>
          <a:p>
            <a:pPr marL="0" indent="0">
              <a:buNone/>
            </a:pPr>
            <a:r>
              <a:rPr lang="fr-FR" sz="2000" b="1"/>
              <a:t>Parcours :</a:t>
            </a:r>
          </a:p>
          <a:p>
            <a:r>
              <a:rPr lang="fr-FR" sz="2000"/>
              <a:t>Cours magistraux</a:t>
            </a:r>
          </a:p>
          <a:p>
            <a:r>
              <a:rPr lang="fr-FR" sz="2000"/>
              <a:t>TD : mercredi, jeudi et vendredi</a:t>
            </a:r>
          </a:p>
          <a:p>
            <a:pPr marL="0" indent="0">
              <a:buNone/>
            </a:pPr>
            <a:endParaRPr lang="fr-FR" sz="2000"/>
          </a:p>
          <a:p>
            <a:pPr marL="0" indent="0">
              <a:buNone/>
            </a:pPr>
            <a:r>
              <a:rPr lang="fr-FR" sz="2000"/>
              <a:t>+ cours d’Anglais, Français, Sciences humaines et sociales</a:t>
            </a:r>
          </a:p>
        </p:txBody>
      </p:sp>
    </p:spTree>
    <p:extLst>
      <p:ext uri="{BB962C8B-B14F-4D97-AF65-F5344CB8AC3E}">
        <p14:creationId xmlns:p14="http://schemas.microsoft.com/office/powerpoint/2010/main" val="210244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29D5AD-8348-4446-B191-6A9B6FE03F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A3F395A2-2B64-4749-BD93-2F159C7E1F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5CF0135B-EAB8-4CA0-896C-2D897ECD28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0D382C7-C1C9-46FA-989A-213136F170B8}"/>
              </a:ext>
            </a:extLst>
          </p:cNvPr>
          <p:cNvSpPr>
            <a:spLocks noGrp="1"/>
          </p:cNvSpPr>
          <p:nvPr>
            <p:ph type="title"/>
          </p:nvPr>
        </p:nvSpPr>
        <p:spPr>
          <a:xfrm>
            <a:off x="838200" y="253397"/>
            <a:ext cx="10515600" cy="1273233"/>
          </a:xfrm>
        </p:spPr>
        <p:txBody>
          <a:bodyPr>
            <a:normAutofit/>
          </a:bodyPr>
          <a:lstStyle/>
          <a:p>
            <a:r>
              <a:rPr lang="fr-FR" sz="4000"/>
              <a:t>Des aides ?</a:t>
            </a:r>
          </a:p>
        </p:txBody>
      </p:sp>
      <p:sp>
        <p:nvSpPr>
          <p:cNvPr id="25" name="Rectangle 24">
            <a:extLst>
              <a:ext uri="{FF2B5EF4-FFF2-40B4-BE49-F238E27FC236}">
                <a16:creationId xmlns:a16="http://schemas.microsoft.com/office/drawing/2014/main" id="{92C3387C-D24F-4737-8A37-1DC5CFF09C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D993339F-4270-49D0-A240-47FD8211EC0E}"/>
              </a:ext>
            </a:extLst>
          </p:cNvPr>
          <p:cNvSpPr>
            <a:spLocks noGrp="1"/>
          </p:cNvSpPr>
          <p:nvPr>
            <p:ph idx="1"/>
          </p:nvPr>
        </p:nvSpPr>
        <p:spPr>
          <a:xfrm>
            <a:off x="838200" y="2478024"/>
            <a:ext cx="10515600" cy="3694176"/>
          </a:xfrm>
        </p:spPr>
        <p:txBody>
          <a:bodyPr>
            <a:normAutofit/>
          </a:bodyPr>
          <a:lstStyle/>
          <a:p>
            <a:r>
              <a:rPr lang="fr-FR" sz="2200"/>
              <a:t>Des prépas privées</a:t>
            </a:r>
          </a:p>
          <a:p>
            <a:pPr marL="0" indent="0">
              <a:buNone/>
            </a:pPr>
            <a:endParaRPr lang="fr-FR" sz="2200"/>
          </a:p>
          <a:p>
            <a:r>
              <a:rPr lang="fr-FR" sz="2200"/>
              <a:t>Un tutorat organisé par la fac</a:t>
            </a:r>
          </a:p>
        </p:txBody>
      </p:sp>
    </p:spTree>
    <p:extLst>
      <p:ext uri="{BB962C8B-B14F-4D97-AF65-F5344CB8AC3E}">
        <p14:creationId xmlns:p14="http://schemas.microsoft.com/office/powerpoint/2010/main" val="2818509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29D5AD-8348-4446-B191-6A9B6FE03F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A3F395A2-2B64-4749-BD93-2F159C7E1F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5CF0135B-EAB8-4CA0-896C-2D897ECD28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4FC038-063D-499A-9256-146BE6DCDB58}"/>
              </a:ext>
            </a:extLst>
          </p:cNvPr>
          <p:cNvSpPr>
            <a:spLocks noGrp="1"/>
          </p:cNvSpPr>
          <p:nvPr>
            <p:ph type="title"/>
          </p:nvPr>
        </p:nvSpPr>
        <p:spPr>
          <a:xfrm>
            <a:off x="838200" y="253397"/>
            <a:ext cx="10515600" cy="1273233"/>
          </a:xfrm>
        </p:spPr>
        <p:txBody>
          <a:bodyPr>
            <a:normAutofit/>
          </a:bodyPr>
          <a:lstStyle/>
          <a:p>
            <a:r>
              <a:rPr lang="fr-FR" sz="4000"/>
              <a:t>Admission en 2</a:t>
            </a:r>
            <a:r>
              <a:rPr lang="fr-FR" sz="4000" baseline="30000"/>
              <a:t>ème</a:t>
            </a:r>
            <a:r>
              <a:rPr lang="fr-FR" sz="4000"/>
              <a:t> année ?</a:t>
            </a:r>
          </a:p>
        </p:txBody>
      </p:sp>
      <p:sp>
        <p:nvSpPr>
          <p:cNvPr id="25" name="Rectangle 24">
            <a:extLst>
              <a:ext uri="{FF2B5EF4-FFF2-40B4-BE49-F238E27FC236}">
                <a16:creationId xmlns:a16="http://schemas.microsoft.com/office/drawing/2014/main" id="{92C3387C-D24F-4737-8A37-1DC5CFF09C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5618254C-0C24-4910-8DA3-00D10765B4D5}"/>
              </a:ext>
            </a:extLst>
          </p:cNvPr>
          <p:cNvSpPr>
            <a:spLocks noGrp="1"/>
          </p:cNvSpPr>
          <p:nvPr>
            <p:ph idx="1"/>
          </p:nvPr>
        </p:nvSpPr>
        <p:spPr>
          <a:xfrm>
            <a:off x="838200" y="2478024"/>
            <a:ext cx="10515600" cy="3694176"/>
          </a:xfrm>
        </p:spPr>
        <p:txBody>
          <a:bodyPr>
            <a:normAutofit/>
          </a:bodyPr>
          <a:lstStyle/>
          <a:p>
            <a:r>
              <a:rPr lang="fr-FR" sz="2200"/>
              <a:t>Moyenne à toutes les UE obligatoire</a:t>
            </a:r>
          </a:p>
          <a:p>
            <a:r>
              <a:rPr lang="fr-FR" sz="2200"/>
              <a:t>Classement en fonction des résultats (tous avec le même coefficient)</a:t>
            </a:r>
          </a:p>
          <a:p>
            <a:endParaRPr lang="fr-FR" sz="2200"/>
          </a:p>
          <a:p>
            <a:pPr marL="0" indent="0">
              <a:buNone/>
            </a:pPr>
            <a:endParaRPr lang="fr-FR" sz="2200"/>
          </a:p>
          <a:p>
            <a:r>
              <a:rPr lang="fr-FR" sz="2200"/>
              <a:t>Partiels écrits : décembre et mai</a:t>
            </a:r>
          </a:p>
          <a:p>
            <a:r>
              <a:rPr lang="fr-FR" sz="2200"/>
              <a:t>Oraux pour les admissibles en juin</a:t>
            </a:r>
          </a:p>
          <a:p>
            <a:pPr marL="457200" lvl="1" indent="0">
              <a:buNone/>
            </a:pPr>
            <a:endParaRPr lang="fr-FR" sz="2200"/>
          </a:p>
        </p:txBody>
      </p:sp>
    </p:spTree>
    <p:extLst>
      <p:ext uri="{BB962C8B-B14F-4D97-AF65-F5344CB8AC3E}">
        <p14:creationId xmlns:p14="http://schemas.microsoft.com/office/powerpoint/2010/main" val="3260540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029D5AD-8348-4446-B191-6A9B6FE03F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A3F395A2-2B64-4749-BD93-2F159C7E1F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5CF0135B-EAB8-4CA0-896C-2D897ECD28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2D2EAFB-8E72-4710-B9AD-85ABD428D404}"/>
              </a:ext>
            </a:extLst>
          </p:cNvPr>
          <p:cNvSpPr>
            <a:spLocks noGrp="1"/>
          </p:cNvSpPr>
          <p:nvPr>
            <p:ph type="title"/>
          </p:nvPr>
        </p:nvSpPr>
        <p:spPr>
          <a:xfrm>
            <a:off x="838200" y="253397"/>
            <a:ext cx="10515600" cy="1273233"/>
          </a:xfrm>
        </p:spPr>
        <p:txBody>
          <a:bodyPr>
            <a:normAutofit/>
          </a:bodyPr>
          <a:lstStyle/>
          <a:p>
            <a:r>
              <a:rPr lang="fr-FR" sz="4000"/>
              <a:t>Le ressenti des anciens élèves :</a:t>
            </a:r>
          </a:p>
        </p:txBody>
      </p:sp>
      <p:sp>
        <p:nvSpPr>
          <p:cNvPr id="27" name="Rectangle 26">
            <a:extLst>
              <a:ext uri="{FF2B5EF4-FFF2-40B4-BE49-F238E27FC236}">
                <a16:creationId xmlns:a16="http://schemas.microsoft.com/office/drawing/2014/main" id="{92C3387C-D24F-4737-8A37-1DC5CFF09C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65CB4ED0-234D-4747-A833-806CE400CFEB}"/>
              </a:ext>
            </a:extLst>
          </p:cNvPr>
          <p:cNvSpPr>
            <a:spLocks noGrp="1"/>
          </p:cNvSpPr>
          <p:nvPr>
            <p:ph idx="1"/>
          </p:nvPr>
        </p:nvSpPr>
        <p:spPr>
          <a:xfrm>
            <a:off x="838200" y="2478024"/>
            <a:ext cx="10515600" cy="3694176"/>
          </a:xfrm>
        </p:spPr>
        <p:txBody>
          <a:bodyPr>
            <a:normAutofit/>
          </a:bodyPr>
          <a:lstStyle/>
          <a:p>
            <a:pPr marL="0" indent="0">
              <a:buNone/>
            </a:pPr>
            <a:r>
              <a:rPr lang="fr-FR" sz="1700"/>
              <a:t>« J</a:t>
            </a:r>
            <a:r>
              <a:rPr lang="fr-FR" sz="1700">
                <a:effectLst/>
              </a:rPr>
              <a:t>e me suis rendue compte que ce n'était pas vraiment ce que je voulais faire, et je me suis réorienté en psychologie à Amiens. Et je suis très heureuse ici. J'aurai aimé faire mon année de PASS à Amiens, j'aurai eu une meilleure expérience. Les aides aux élèves sont gratuits ici, alors qu’ à Reims c'est payant. On propose aussi des activités facultatives gratuites anti-stress comme le Yoga que je fais. »</a:t>
            </a:r>
          </a:p>
          <a:p>
            <a:pPr marL="0" indent="0">
              <a:buNone/>
            </a:pPr>
            <a:r>
              <a:rPr lang="fr-FR" sz="1700">
                <a:effectLst/>
              </a:rPr>
              <a:t>Étud</a:t>
            </a:r>
            <a:r>
              <a:rPr lang="fr-FR" sz="1700"/>
              <a:t>iante en 2020-21</a:t>
            </a:r>
            <a:endParaRPr lang="fr-FR" sz="1700">
              <a:effectLst/>
            </a:endParaRPr>
          </a:p>
          <a:p>
            <a:pPr marL="0" indent="0">
              <a:buNone/>
            </a:pPr>
            <a:endParaRPr lang="fr-FR" sz="1700"/>
          </a:p>
          <a:p>
            <a:pPr marL="0" indent="0">
              <a:buNone/>
            </a:pPr>
            <a:r>
              <a:rPr lang="fr-FR" sz="1700">
                <a:effectLst/>
              </a:rPr>
              <a:t>« </a:t>
            </a:r>
            <a:r>
              <a:rPr lang="fr-FR" sz="1700"/>
              <a:t>Je ne trouve pas que cette année soit si difficile que ce que l’on dit. La clé est l’organisation et la motivation et tout se passe bien. Si l’on est motivé et qu’on aime on ne se rend pas forcément compte des difficultés. </a:t>
            </a:r>
            <a:br>
              <a:rPr lang="fr-FR" sz="1700"/>
            </a:br>
            <a:r>
              <a:rPr lang="fr-FR" sz="1700"/>
              <a:t/>
            </a:r>
            <a:br>
              <a:rPr lang="fr-FR" sz="1700"/>
            </a:br>
            <a:r>
              <a:rPr lang="fr-FR" sz="1700"/>
              <a:t>Il faut beaucoup réviser, certes, mais avec de l’organisation (planning…) ça se passe bien. » </a:t>
            </a:r>
          </a:p>
          <a:p>
            <a:pPr marL="0" indent="0">
              <a:buNone/>
            </a:pPr>
            <a:r>
              <a:rPr lang="fr-FR" sz="1700">
                <a:effectLst/>
              </a:rPr>
              <a:t>Étudiante en 2021-22</a:t>
            </a:r>
          </a:p>
          <a:p>
            <a:pPr marL="0" indent="0">
              <a:buNone/>
            </a:pPr>
            <a:endParaRPr lang="fr-FR" sz="1700">
              <a:effectLst/>
            </a:endParaRPr>
          </a:p>
        </p:txBody>
      </p:sp>
    </p:spTree>
    <p:extLst>
      <p:ext uri="{BB962C8B-B14F-4D97-AF65-F5344CB8AC3E}">
        <p14:creationId xmlns:p14="http://schemas.microsoft.com/office/powerpoint/2010/main" val="75492220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130</Words>
  <Application>Microsoft Office PowerPoint</Application>
  <PresentationFormat>Grand écran</PresentationFormat>
  <Paragraphs>38</Paragraphs>
  <Slides>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vt:i4>
      </vt:variant>
    </vt:vector>
  </HeadingPairs>
  <TitlesOfParts>
    <vt:vector size="11" baseType="lpstr">
      <vt:lpstr>Arial</vt:lpstr>
      <vt:lpstr>Calibri</vt:lpstr>
      <vt:lpstr>Calibri Light</vt:lpstr>
      <vt:lpstr>Wingdings</vt:lpstr>
      <vt:lpstr>Thème Office</vt:lpstr>
      <vt:lpstr>Et à Reims ?</vt:lpstr>
      <vt:lpstr>Pas de PASS, ni de LAS mais : </vt:lpstr>
      <vt:lpstr>2 dominantes équivalentes</vt:lpstr>
      <vt:lpstr>Des aides ?</vt:lpstr>
      <vt:lpstr>Admission en 2ème année ?</vt:lpstr>
      <vt:lpstr>Le ressenti des anciens élèves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Araujo Marta</dc:creator>
  <cp:lastModifiedBy>araujo-m</cp:lastModifiedBy>
  <cp:revision>5</cp:revision>
  <dcterms:created xsi:type="dcterms:W3CDTF">2021-11-11T15:14:26Z</dcterms:created>
  <dcterms:modified xsi:type="dcterms:W3CDTF">2021-11-26T10:01:28Z</dcterms:modified>
</cp:coreProperties>
</file>