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92" r:id="rId3"/>
    <p:sldId id="301" r:id="rId4"/>
    <p:sldId id="285" r:id="rId5"/>
    <p:sldId id="272" r:id="rId6"/>
    <p:sldId id="296" r:id="rId7"/>
    <p:sldId id="297" r:id="rId8"/>
    <p:sldId id="298" r:id="rId9"/>
    <p:sldId id="271" r:id="rId10"/>
    <p:sldId id="288" r:id="rId11"/>
    <p:sldId id="299" r:id="rId12"/>
    <p:sldId id="257" r:id="rId13"/>
    <p:sldId id="266" r:id="rId14"/>
    <p:sldId id="259" r:id="rId15"/>
    <p:sldId id="260" r:id="rId16"/>
    <p:sldId id="261" r:id="rId17"/>
    <p:sldId id="262" r:id="rId18"/>
    <p:sldId id="300" r:id="rId19"/>
    <p:sldId id="273" r:id="rId20"/>
    <p:sldId id="274" r:id="rId21"/>
    <p:sldId id="276" r:id="rId22"/>
    <p:sldId id="277" r:id="rId23"/>
    <p:sldId id="278" r:id="rId24"/>
    <p:sldId id="281" r:id="rId25"/>
    <p:sldId id="282" r:id="rId26"/>
    <p:sldId id="283" r:id="rId27"/>
    <p:sldId id="284" r:id="rId28"/>
    <p:sldId id="275" r:id="rId29"/>
    <p:sldId id="279" r:id="rId30"/>
    <p:sldId id="280" r:id="rId31"/>
    <p:sldId id="287" r:id="rId32"/>
    <p:sldId id="289" r:id="rId33"/>
    <p:sldId id="291" r:id="rId34"/>
    <p:sldId id="290" r:id="rId35"/>
    <p:sldId id="293" r:id="rId36"/>
    <p:sldId id="294" r:id="rId37"/>
    <p:sldId id="295" r:id="rId38"/>
    <p:sldId id="28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732"/>
    <p:restoredTop sz="96047"/>
  </p:normalViewPr>
  <p:slideViewPr>
    <p:cSldViewPr snapToGrid="0" snapToObjects="1">
      <p:cViewPr varScale="1">
        <p:scale>
          <a:sx n="99" d="100"/>
          <a:sy n="99" d="100"/>
        </p:scale>
        <p:origin x="192" y="8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11/19/21</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11/19/21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11/19/21</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11/19/21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11/19/21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11/19/21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11/19/21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fr-FR"/>
              <a:t>Modifiez le style du titre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1CF131DD-A141-4471-BCF9-C6073EDD7E20}" type="datetimeFigureOut">
              <a:rPr lang="en-US" dirty="0"/>
              <a:t>11/19/21</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fr-FR"/>
              <a:t>Modifiez le style du titre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11/19/21</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11/19/21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11/19/21</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mailto:Manon.Keraudy@ac-amiens.fr" TargetMode="External"/><Relationship Id="rId1" Type="http://schemas.openxmlformats.org/officeDocument/2006/relationships/slideLayout" Target="../slideLayouts/slideLayout2.xml"/><Relationship Id="rId6" Type="http://schemas.openxmlformats.org/officeDocument/2006/relationships/hyperlink" Target="http://evene.lefigaro.fr/celebre/biographie/bonaventure-des-periers-1046.php" TargetMode="External"/><Relationship Id="rId5" Type="http://schemas.openxmlformats.org/officeDocument/2006/relationships/hyperlink" Target="http://evene.lefigaro.fr/citation/vaut-mieux-tomber-mains-medecin-heureux-medecin-savant-23561.php" TargetMode="External"/><Relationship Id="rId4" Type="http://schemas.openxmlformats.org/officeDocument/2006/relationships/image" Target="../media/image5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FC3833-DB69-D049-8A10-0D67AB6DE22F}"/>
              </a:ext>
            </a:extLst>
          </p:cNvPr>
          <p:cNvSpPr>
            <a:spLocks noGrp="1"/>
          </p:cNvSpPr>
          <p:nvPr>
            <p:ph type="ctrTitle"/>
          </p:nvPr>
        </p:nvSpPr>
        <p:spPr/>
        <p:txBody>
          <a:bodyPr/>
          <a:lstStyle/>
          <a:p>
            <a:r>
              <a:rPr lang="fr-FR" dirty="0"/>
              <a:t>Voyage en </a:t>
            </a:r>
            <a:r>
              <a:rPr lang="fr-FR" dirty="0" err="1"/>
              <a:t>pass</a:t>
            </a:r>
            <a:endParaRPr lang="fr-FR" dirty="0"/>
          </a:p>
        </p:txBody>
      </p:sp>
      <p:sp>
        <p:nvSpPr>
          <p:cNvPr id="3" name="Sous-titre 2">
            <a:extLst>
              <a:ext uri="{FF2B5EF4-FFF2-40B4-BE49-F238E27FC236}">
                <a16:creationId xmlns:a16="http://schemas.microsoft.com/office/drawing/2014/main" id="{3B4D0555-9AA1-4146-887A-251EE0E51568}"/>
              </a:ext>
            </a:extLst>
          </p:cNvPr>
          <p:cNvSpPr>
            <a:spLocks noGrp="1"/>
          </p:cNvSpPr>
          <p:nvPr>
            <p:ph type="subTitle" idx="1"/>
          </p:nvPr>
        </p:nvSpPr>
        <p:spPr/>
        <p:txBody>
          <a:bodyPr/>
          <a:lstStyle/>
          <a:p>
            <a:r>
              <a:rPr lang="fr-FR" dirty="0"/>
              <a:t>Toutes les informations concernant le voyage se trouvent dans ce livret !</a:t>
            </a:r>
          </a:p>
        </p:txBody>
      </p:sp>
    </p:spTree>
    <p:extLst>
      <p:ext uri="{BB962C8B-B14F-4D97-AF65-F5344CB8AC3E}">
        <p14:creationId xmlns:p14="http://schemas.microsoft.com/office/powerpoint/2010/main" val="3470510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6C6B7-D44D-B141-B454-8C648DD6483A}"/>
              </a:ext>
            </a:extLst>
          </p:cNvPr>
          <p:cNvSpPr>
            <a:spLocks noGrp="1"/>
          </p:cNvSpPr>
          <p:nvPr>
            <p:ph type="title"/>
          </p:nvPr>
        </p:nvSpPr>
        <p:spPr/>
        <p:txBody>
          <a:bodyPr/>
          <a:lstStyle/>
          <a:p>
            <a:r>
              <a:rPr lang="fr-FR" dirty="0"/>
              <a:t>Les chiffres de 2021/2022</a:t>
            </a:r>
          </a:p>
        </p:txBody>
      </p:sp>
      <p:pic>
        <p:nvPicPr>
          <p:cNvPr id="5" name="Espace réservé du contenu 4">
            <a:extLst>
              <a:ext uri="{FF2B5EF4-FFF2-40B4-BE49-F238E27FC236}">
                <a16:creationId xmlns:a16="http://schemas.microsoft.com/office/drawing/2014/main" id="{2A856D54-D99D-2349-9B77-24E0D7728FEE}"/>
              </a:ext>
            </a:extLst>
          </p:cNvPr>
          <p:cNvPicPr>
            <a:picLocks noGrp="1" noChangeAspect="1"/>
          </p:cNvPicPr>
          <p:nvPr>
            <p:ph idx="1"/>
          </p:nvPr>
        </p:nvPicPr>
        <p:blipFill>
          <a:blip r:embed="rId2"/>
          <a:stretch>
            <a:fillRect/>
          </a:stretch>
        </p:blipFill>
        <p:spPr>
          <a:xfrm>
            <a:off x="409385" y="1849763"/>
            <a:ext cx="11373225" cy="4365643"/>
          </a:xfrm>
        </p:spPr>
      </p:pic>
      <p:sp>
        <p:nvSpPr>
          <p:cNvPr id="6" name="Rectangle 5">
            <a:extLst>
              <a:ext uri="{FF2B5EF4-FFF2-40B4-BE49-F238E27FC236}">
                <a16:creationId xmlns:a16="http://schemas.microsoft.com/office/drawing/2014/main" id="{3D9D8A52-4538-DA4B-8385-AEEB8948748C}"/>
              </a:ext>
            </a:extLst>
          </p:cNvPr>
          <p:cNvSpPr/>
          <p:nvPr/>
        </p:nvSpPr>
        <p:spPr>
          <a:xfrm>
            <a:off x="505948" y="2921330"/>
            <a:ext cx="11180101" cy="65090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109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B49CE34-B3BC-FD41-899A-BE20D87C283F}"/>
              </a:ext>
            </a:extLst>
          </p:cNvPr>
          <p:cNvPicPr>
            <a:picLocks noChangeAspect="1"/>
          </p:cNvPicPr>
          <p:nvPr/>
        </p:nvPicPr>
        <p:blipFill>
          <a:blip r:embed="rId2"/>
          <a:stretch>
            <a:fillRect/>
          </a:stretch>
        </p:blipFill>
        <p:spPr>
          <a:xfrm>
            <a:off x="1270000" y="561340"/>
            <a:ext cx="9652000" cy="5473700"/>
          </a:xfrm>
          <a:prstGeom prst="rect">
            <a:avLst/>
          </a:prstGeom>
        </p:spPr>
      </p:pic>
    </p:spTree>
    <p:extLst>
      <p:ext uri="{BB962C8B-B14F-4D97-AF65-F5344CB8AC3E}">
        <p14:creationId xmlns:p14="http://schemas.microsoft.com/office/powerpoint/2010/main" val="205959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1DEE9C-C731-B14D-A77F-24016538E7DA}"/>
              </a:ext>
            </a:extLst>
          </p:cNvPr>
          <p:cNvSpPr>
            <a:spLocks noGrp="1"/>
          </p:cNvSpPr>
          <p:nvPr>
            <p:ph type="title"/>
          </p:nvPr>
        </p:nvSpPr>
        <p:spPr>
          <a:xfrm>
            <a:off x="6207547" y="816429"/>
            <a:ext cx="10058400" cy="1371600"/>
          </a:xfrm>
        </p:spPr>
        <p:txBody>
          <a:bodyPr>
            <a:normAutofit/>
          </a:bodyPr>
          <a:lstStyle/>
          <a:p>
            <a:r>
              <a:rPr lang="fr-FR" sz="2800" dirty="0"/>
              <a:t>Le mode d’entrée </a:t>
            </a:r>
            <a:br>
              <a:rPr lang="fr-FR" sz="2800" dirty="0"/>
            </a:br>
            <a:r>
              <a:rPr lang="fr-FR" sz="2800" dirty="0"/>
              <a:t>en 2eme année</a:t>
            </a:r>
          </a:p>
        </p:txBody>
      </p:sp>
      <p:pic>
        <p:nvPicPr>
          <p:cNvPr id="9" name="Espace réservé du contenu 8">
            <a:extLst>
              <a:ext uri="{FF2B5EF4-FFF2-40B4-BE49-F238E27FC236}">
                <a16:creationId xmlns:a16="http://schemas.microsoft.com/office/drawing/2014/main" id="{E9ABF18B-80A8-D948-B075-76E6CB9DDE2C}"/>
              </a:ext>
            </a:extLst>
          </p:cNvPr>
          <p:cNvPicPr>
            <a:picLocks noGrp="1" noChangeAspect="1"/>
          </p:cNvPicPr>
          <p:nvPr>
            <p:ph idx="1"/>
          </p:nvPr>
        </p:nvPicPr>
        <p:blipFill rotWithShape="1">
          <a:blip r:embed="rId2"/>
          <a:srcRect t="2901"/>
          <a:stretch/>
        </p:blipFill>
        <p:spPr>
          <a:xfrm>
            <a:off x="174291" y="489857"/>
            <a:ext cx="5885853" cy="6007372"/>
          </a:xfrm>
        </p:spPr>
      </p:pic>
      <p:sp>
        <p:nvSpPr>
          <p:cNvPr id="12" name="Explosion 1 11">
            <a:extLst>
              <a:ext uri="{FF2B5EF4-FFF2-40B4-BE49-F238E27FC236}">
                <a16:creationId xmlns:a16="http://schemas.microsoft.com/office/drawing/2014/main" id="{B21ACB22-AE1F-114C-87DB-3CCA2F867C39}"/>
              </a:ext>
            </a:extLst>
          </p:cNvPr>
          <p:cNvSpPr/>
          <p:nvPr/>
        </p:nvSpPr>
        <p:spPr>
          <a:xfrm rot="346013">
            <a:off x="9561527" y="1134388"/>
            <a:ext cx="2379074" cy="1654629"/>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900" dirty="0">
                <a:effectLst/>
                <a:ea typeface="Calibri" panose="020F0502020204030204" pitchFamily="34" charset="0"/>
                <a:cs typeface="Times New Roman" panose="02020603050405020304" pitchFamily="18" charset="0"/>
              </a:rPr>
              <a:t>Possibilité de retenter le concours une seconde fois à partir de la LAS </a:t>
            </a:r>
            <a:endParaRPr lang="fr-FR" sz="1600" dirty="0">
              <a:effectLst/>
              <a:ea typeface="Calibri" panose="020F0502020204030204" pitchFamily="34" charset="0"/>
              <a:cs typeface="Times New Roman" panose="02020603050405020304" pitchFamily="18" charset="0"/>
            </a:endParaRPr>
          </a:p>
        </p:txBody>
      </p:sp>
      <p:pic>
        <p:nvPicPr>
          <p:cNvPr id="14" name="Image 13">
            <a:extLst>
              <a:ext uri="{FF2B5EF4-FFF2-40B4-BE49-F238E27FC236}">
                <a16:creationId xmlns:a16="http://schemas.microsoft.com/office/drawing/2014/main" id="{AA5037D8-0D2B-134B-80C5-63E91709C120}"/>
              </a:ext>
            </a:extLst>
          </p:cNvPr>
          <p:cNvPicPr>
            <a:picLocks noChangeAspect="1"/>
          </p:cNvPicPr>
          <p:nvPr/>
        </p:nvPicPr>
        <p:blipFill>
          <a:blip r:embed="rId3"/>
          <a:stretch>
            <a:fillRect/>
          </a:stretch>
        </p:blipFill>
        <p:spPr>
          <a:xfrm>
            <a:off x="6207547" y="3429000"/>
            <a:ext cx="5734471" cy="3068229"/>
          </a:xfrm>
          <a:prstGeom prst="rect">
            <a:avLst/>
          </a:prstGeom>
        </p:spPr>
      </p:pic>
      <p:cxnSp>
        <p:nvCxnSpPr>
          <p:cNvPr id="16" name="Connecteur en angle 15">
            <a:extLst>
              <a:ext uri="{FF2B5EF4-FFF2-40B4-BE49-F238E27FC236}">
                <a16:creationId xmlns:a16="http://schemas.microsoft.com/office/drawing/2014/main" id="{7972FA60-B4D2-634C-B38F-BF2D95F47417}"/>
              </a:ext>
            </a:extLst>
          </p:cNvPr>
          <p:cNvCxnSpPr>
            <a:cxnSpLocks/>
          </p:cNvCxnSpPr>
          <p:nvPr/>
        </p:nvCxnSpPr>
        <p:spPr>
          <a:xfrm>
            <a:off x="5018314" y="5910943"/>
            <a:ext cx="1213694" cy="457200"/>
          </a:xfrm>
          <a:prstGeom prst="bentConnector3">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3" name="ZoneTexte 2">
            <a:extLst>
              <a:ext uri="{FF2B5EF4-FFF2-40B4-BE49-F238E27FC236}">
                <a16:creationId xmlns:a16="http://schemas.microsoft.com/office/drawing/2014/main" id="{6B7ECD9D-AF49-DE4B-B919-C81995969B41}"/>
              </a:ext>
            </a:extLst>
          </p:cNvPr>
          <p:cNvSpPr txBox="1"/>
          <p:nvPr/>
        </p:nvSpPr>
        <p:spPr>
          <a:xfrm>
            <a:off x="9830726" y="5838952"/>
            <a:ext cx="1840675" cy="369332"/>
          </a:xfrm>
          <a:prstGeom prst="rect">
            <a:avLst/>
          </a:prstGeom>
          <a:noFill/>
        </p:spPr>
        <p:txBody>
          <a:bodyPr wrap="square" rtlCol="0">
            <a:spAutoFit/>
          </a:bodyPr>
          <a:lstStyle/>
          <a:p>
            <a:r>
              <a:rPr lang="fr-FR" dirty="0"/>
              <a:t>Ou en LAS 2 !</a:t>
            </a:r>
          </a:p>
        </p:txBody>
      </p:sp>
    </p:spTree>
    <p:extLst>
      <p:ext uri="{BB962C8B-B14F-4D97-AF65-F5344CB8AC3E}">
        <p14:creationId xmlns:p14="http://schemas.microsoft.com/office/powerpoint/2010/main" val="1595305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4B38AD-44C6-D84A-A2F9-A5B3B879F35A}"/>
              </a:ext>
            </a:extLst>
          </p:cNvPr>
          <p:cNvSpPr>
            <a:spLocks noGrp="1"/>
          </p:cNvSpPr>
          <p:nvPr>
            <p:ph type="title"/>
          </p:nvPr>
        </p:nvSpPr>
        <p:spPr/>
        <p:txBody>
          <a:bodyPr/>
          <a:lstStyle/>
          <a:p>
            <a:r>
              <a:rPr lang="fr-FR" dirty="0"/>
              <a:t>Le découpage de l’année</a:t>
            </a:r>
          </a:p>
        </p:txBody>
      </p:sp>
      <p:sp>
        <p:nvSpPr>
          <p:cNvPr id="3" name="Espace réservé du contenu 2">
            <a:extLst>
              <a:ext uri="{FF2B5EF4-FFF2-40B4-BE49-F238E27FC236}">
                <a16:creationId xmlns:a16="http://schemas.microsoft.com/office/drawing/2014/main" id="{0A946923-353B-9E41-B082-F50FC9B22A53}"/>
              </a:ext>
            </a:extLst>
          </p:cNvPr>
          <p:cNvSpPr>
            <a:spLocks noGrp="1"/>
          </p:cNvSpPr>
          <p:nvPr>
            <p:ph idx="1"/>
          </p:nvPr>
        </p:nvSpPr>
        <p:spPr/>
        <p:txBody>
          <a:bodyPr/>
          <a:lstStyle/>
          <a:p>
            <a:r>
              <a:rPr lang="fr-FR" dirty="0"/>
              <a:t>En deux semestres : </a:t>
            </a:r>
          </a:p>
          <a:p>
            <a:r>
              <a:rPr lang="fr-FR" dirty="0"/>
              <a:t>- le premier : de septembre à décembre </a:t>
            </a:r>
          </a:p>
          <a:p>
            <a:r>
              <a:rPr lang="fr-FR" dirty="0"/>
              <a:t>- le deuxième : de janvier à mai </a:t>
            </a:r>
          </a:p>
          <a:p>
            <a:endParaRPr lang="fr-FR" dirty="0"/>
          </a:p>
          <a:p>
            <a:r>
              <a:rPr lang="fr-FR" dirty="0"/>
              <a:t>En BCC (Bloc de Compétences et de Connaissances)</a:t>
            </a:r>
          </a:p>
          <a:p>
            <a:r>
              <a:rPr lang="fr-FR" dirty="0"/>
              <a:t>- BCC 1 =&gt; Matières du 1 er semestre : commun à tout le monde </a:t>
            </a:r>
          </a:p>
          <a:p>
            <a:r>
              <a:rPr lang="fr-FR" dirty="0"/>
              <a:t>- BCC 2 =&gt; Matières du 2 eme semestre communes à tout le monde </a:t>
            </a:r>
          </a:p>
          <a:p>
            <a:r>
              <a:rPr lang="fr-FR" dirty="0"/>
              <a:t>- BCC 3 =&gt; Matières correspondant au choix de la filière (Médecine, pharma, dentaire, kiné, sage femme) =&gt; choix avant le concours du S1 : ATTENTION !!</a:t>
            </a:r>
          </a:p>
          <a:p>
            <a:r>
              <a:rPr lang="fr-FR" dirty="0"/>
              <a:t>- BCC 4 =&gt; La mineure : repartie sur les 2 semestres </a:t>
            </a:r>
          </a:p>
        </p:txBody>
      </p:sp>
    </p:spTree>
    <p:extLst>
      <p:ext uri="{BB962C8B-B14F-4D97-AF65-F5344CB8AC3E}">
        <p14:creationId xmlns:p14="http://schemas.microsoft.com/office/powerpoint/2010/main" val="4142767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FE726-29E4-DE48-BCCA-2DE2C299F3AF}"/>
              </a:ext>
            </a:extLst>
          </p:cNvPr>
          <p:cNvSpPr>
            <a:spLocks noGrp="1"/>
          </p:cNvSpPr>
          <p:nvPr>
            <p:ph type="title"/>
          </p:nvPr>
        </p:nvSpPr>
        <p:spPr>
          <a:xfrm>
            <a:off x="1066800" y="513874"/>
            <a:ext cx="10058400" cy="1371600"/>
          </a:xfrm>
        </p:spPr>
        <p:txBody>
          <a:bodyPr/>
          <a:lstStyle/>
          <a:p>
            <a:r>
              <a:rPr lang="fr-FR" dirty="0"/>
              <a:t>Les matières du BCC1 </a:t>
            </a:r>
          </a:p>
        </p:txBody>
      </p:sp>
      <p:pic>
        <p:nvPicPr>
          <p:cNvPr id="5" name="Espace réservé du contenu 4">
            <a:extLst>
              <a:ext uri="{FF2B5EF4-FFF2-40B4-BE49-F238E27FC236}">
                <a16:creationId xmlns:a16="http://schemas.microsoft.com/office/drawing/2014/main" id="{9EBBAE93-127C-E24F-A52B-59C07940576E}"/>
              </a:ext>
            </a:extLst>
          </p:cNvPr>
          <p:cNvPicPr>
            <a:picLocks noGrp="1" noChangeAspect="1"/>
          </p:cNvPicPr>
          <p:nvPr>
            <p:ph idx="1"/>
          </p:nvPr>
        </p:nvPicPr>
        <p:blipFill>
          <a:blip r:embed="rId2"/>
          <a:stretch>
            <a:fillRect/>
          </a:stretch>
        </p:blipFill>
        <p:spPr>
          <a:xfrm>
            <a:off x="2564130" y="1772246"/>
            <a:ext cx="8561070" cy="4571880"/>
          </a:xfrm>
        </p:spPr>
      </p:pic>
    </p:spTree>
    <p:extLst>
      <p:ext uri="{BB962C8B-B14F-4D97-AF65-F5344CB8AC3E}">
        <p14:creationId xmlns:p14="http://schemas.microsoft.com/office/powerpoint/2010/main" val="3820297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2FCD8AB1-7841-364B-9963-8C383A6E0141}"/>
              </a:ext>
            </a:extLst>
          </p:cNvPr>
          <p:cNvPicPr>
            <a:picLocks noGrp="1" noChangeAspect="1"/>
          </p:cNvPicPr>
          <p:nvPr>
            <p:ph idx="1"/>
          </p:nvPr>
        </p:nvPicPr>
        <p:blipFill>
          <a:blip r:embed="rId2"/>
          <a:stretch>
            <a:fillRect/>
          </a:stretch>
        </p:blipFill>
        <p:spPr>
          <a:xfrm>
            <a:off x="2545357" y="474457"/>
            <a:ext cx="7570193" cy="5549630"/>
          </a:xfrm>
        </p:spPr>
      </p:pic>
      <p:sp>
        <p:nvSpPr>
          <p:cNvPr id="4" name="Titre 1">
            <a:extLst>
              <a:ext uri="{FF2B5EF4-FFF2-40B4-BE49-F238E27FC236}">
                <a16:creationId xmlns:a16="http://schemas.microsoft.com/office/drawing/2014/main" id="{952D33B6-AFE1-B741-A729-D3222009CC9E}"/>
              </a:ext>
            </a:extLst>
          </p:cNvPr>
          <p:cNvSpPr txBox="1">
            <a:spLocks/>
          </p:cNvSpPr>
          <p:nvPr/>
        </p:nvSpPr>
        <p:spPr>
          <a:xfrm>
            <a:off x="630239" y="605631"/>
            <a:ext cx="3539490" cy="137160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fr-FR" dirty="0"/>
              <a:t>Les matières du BCC2 </a:t>
            </a:r>
          </a:p>
        </p:txBody>
      </p:sp>
    </p:spTree>
    <p:extLst>
      <p:ext uri="{BB962C8B-B14F-4D97-AF65-F5344CB8AC3E}">
        <p14:creationId xmlns:p14="http://schemas.microsoft.com/office/powerpoint/2010/main" val="254278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99D4DDE-F117-9841-A7ED-50B02615DAD3}"/>
              </a:ext>
            </a:extLst>
          </p:cNvPr>
          <p:cNvSpPr txBox="1">
            <a:spLocks/>
          </p:cNvSpPr>
          <p:nvPr/>
        </p:nvSpPr>
        <p:spPr>
          <a:xfrm>
            <a:off x="406400" y="2743199"/>
            <a:ext cx="3454400" cy="137160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fr-FR" dirty="0"/>
              <a:t>Les matières du BCC3 </a:t>
            </a:r>
          </a:p>
        </p:txBody>
      </p:sp>
      <p:pic>
        <p:nvPicPr>
          <p:cNvPr id="6" name="Image 5">
            <a:extLst>
              <a:ext uri="{FF2B5EF4-FFF2-40B4-BE49-F238E27FC236}">
                <a16:creationId xmlns:a16="http://schemas.microsoft.com/office/drawing/2014/main" id="{FD321150-34B5-054E-8C36-60F9F706F598}"/>
              </a:ext>
            </a:extLst>
          </p:cNvPr>
          <p:cNvPicPr>
            <a:picLocks noChangeAspect="1"/>
          </p:cNvPicPr>
          <p:nvPr/>
        </p:nvPicPr>
        <p:blipFill rotWithShape="1">
          <a:blip r:embed="rId2"/>
          <a:srcRect t="1892"/>
          <a:stretch/>
        </p:blipFill>
        <p:spPr>
          <a:xfrm>
            <a:off x="4076265" y="225486"/>
            <a:ext cx="7252135" cy="6407027"/>
          </a:xfrm>
          <a:prstGeom prst="rect">
            <a:avLst/>
          </a:prstGeom>
        </p:spPr>
      </p:pic>
    </p:spTree>
    <p:extLst>
      <p:ext uri="{BB962C8B-B14F-4D97-AF65-F5344CB8AC3E}">
        <p14:creationId xmlns:p14="http://schemas.microsoft.com/office/powerpoint/2010/main" val="2722123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AE160-388F-334C-91F8-03A442BF1B72}"/>
              </a:ext>
            </a:extLst>
          </p:cNvPr>
          <p:cNvSpPr>
            <a:spLocks noGrp="1"/>
          </p:cNvSpPr>
          <p:nvPr>
            <p:ph type="title"/>
          </p:nvPr>
        </p:nvSpPr>
        <p:spPr/>
        <p:txBody>
          <a:bodyPr/>
          <a:lstStyle/>
          <a:p>
            <a:r>
              <a:rPr lang="fr-FR" dirty="0"/>
              <a:t>BCC 4 : La mineure</a:t>
            </a:r>
          </a:p>
        </p:txBody>
      </p:sp>
      <p:sp>
        <p:nvSpPr>
          <p:cNvPr id="3" name="Espace réservé du contenu 2">
            <a:extLst>
              <a:ext uri="{FF2B5EF4-FFF2-40B4-BE49-F238E27FC236}">
                <a16:creationId xmlns:a16="http://schemas.microsoft.com/office/drawing/2014/main" id="{486DED95-9DB3-7845-9176-1084F87C1529}"/>
              </a:ext>
            </a:extLst>
          </p:cNvPr>
          <p:cNvSpPr>
            <a:spLocks noGrp="1"/>
          </p:cNvSpPr>
          <p:nvPr>
            <p:ph idx="1"/>
          </p:nvPr>
        </p:nvSpPr>
        <p:spPr>
          <a:xfrm>
            <a:off x="1066800" y="1834515"/>
            <a:ext cx="10058400" cy="3931920"/>
          </a:xfrm>
        </p:spPr>
        <p:txBody>
          <a:bodyPr/>
          <a:lstStyle/>
          <a:p>
            <a:pPr marL="0" indent="0">
              <a:buNone/>
            </a:pPr>
            <a:endParaRPr lang="fr-FR" dirty="0"/>
          </a:p>
          <a:p>
            <a:r>
              <a:rPr lang="fr-FR" dirty="0"/>
              <a:t>FAIRE ATTENTION : aux débouchés après, on ne peut entrer qu’en L2 de la mineure choisie… =&gt; faire ce que l’on aime vraiment ! </a:t>
            </a:r>
          </a:p>
          <a:p>
            <a:r>
              <a:rPr lang="fr-FR" dirty="0"/>
              <a:t>Exemple = Si mineure Chimie : licence de physique chimie impossible ! </a:t>
            </a:r>
          </a:p>
          <a:p>
            <a:endParaRPr lang="fr-FR" dirty="0"/>
          </a:p>
          <a:p>
            <a:r>
              <a:rPr lang="fr-FR" b="1" dirty="0"/>
              <a:t>Lui consacrer du temps car si note &lt; 10 =&gt; pas d’entrée en deuxième année de médecine !!!</a:t>
            </a:r>
          </a:p>
          <a:p>
            <a:endParaRPr lang="fr-FR" dirty="0"/>
          </a:p>
          <a:p>
            <a:r>
              <a:rPr lang="fr-FR" dirty="0"/>
              <a:t>Mais </a:t>
            </a:r>
            <a:r>
              <a:rPr lang="fr-FR" dirty="0" err="1"/>
              <a:t>gardr</a:t>
            </a:r>
            <a:r>
              <a:rPr lang="fr-FR" dirty="0"/>
              <a:t> en tête qu’il n’y a pas d’égalité entre les différentes matières = certaines demandent + de travail que d’autres, modalités de concours différentes, nombre d’heures de cours, lien avec les matières de médecine</a:t>
            </a:r>
          </a:p>
          <a:p>
            <a:endParaRPr lang="fr-FR" dirty="0"/>
          </a:p>
        </p:txBody>
      </p:sp>
      <p:pic>
        <p:nvPicPr>
          <p:cNvPr id="5" name="Graphique 4" descr="Visage inquiet à remplissage uni">
            <a:extLst>
              <a:ext uri="{FF2B5EF4-FFF2-40B4-BE49-F238E27FC236}">
                <a16:creationId xmlns:a16="http://schemas.microsoft.com/office/drawing/2014/main" id="{52ADB016-E6A6-BC41-B63D-E63E8995B7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10663" y="2686050"/>
            <a:ext cx="742950" cy="742950"/>
          </a:xfrm>
          <a:prstGeom prst="rect">
            <a:avLst/>
          </a:prstGeom>
        </p:spPr>
      </p:pic>
      <p:pic>
        <p:nvPicPr>
          <p:cNvPr id="7" name="Graphique 6" descr="Avertissement">
            <a:extLst>
              <a:ext uri="{FF2B5EF4-FFF2-40B4-BE49-F238E27FC236}">
                <a16:creationId xmlns:a16="http://schemas.microsoft.com/office/drawing/2014/main" id="{C9E2B21A-197D-B748-9454-924EAA08B3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9562" y="3543300"/>
            <a:ext cx="914400" cy="914400"/>
          </a:xfrm>
          <a:prstGeom prst="rect">
            <a:avLst/>
          </a:prstGeom>
        </p:spPr>
      </p:pic>
    </p:spTree>
    <p:extLst>
      <p:ext uri="{BB962C8B-B14F-4D97-AF65-F5344CB8AC3E}">
        <p14:creationId xmlns:p14="http://schemas.microsoft.com/office/powerpoint/2010/main" val="3601767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58408C-C6DF-CE45-94D9-0690A945F742}"/>
              </a:ext>
            </a:extLst>
          </p:cNvPr>
          <p:cNvSpPr>
            <a:spLocks noGrp="1"/>
          </p:cNvSpPr>
          <p:nvPr>
            <p:ph type="title"/>
          </p:nvPr>
        </p:nvSpPr>
        <p:spPr>
          <a:xfrm>
            <a:off x="1066800" y="137160"/>
            <a:ext cx="10058400" cy="1371600"/>
          </a:xfrm>
        </p:spPr>
        <p:txBody>
          <a:bodyPr/>
          <a:lstStyle/>
          <a:p>
            <a:r>
              <a:rPr lang="fr-FR" dirty="0"/>
              <a:t>Les mineures possibles à Lille</a:t>
            </a:r>
          </a:p>
        </p:txBody>
      </p:sp>
      <p:sp>
        <p:nvSpPr>
          <p:cNvPr id="3" name="Espace réservé du contenu 2">
            <a:extLst>
              <a:ext uri="{FF2B5EF4-FFF2-40B4-BE49-F238E27FC236}">
                <a16:creationId xmlns:a16="http://schemas.microsoft.com/office/drawing/2014/main" id="{3AB2A2F3-36B5-914D-9961-C7F1CCD5EE40}"/>
              </a:ext>
            </a:extLst>
          </p:cNvPr>
          <p:cNvSpPr>
            <a:spLocks noGrp="1"/>
          </p:cNvSpPr>
          <p:nvPr>
            <p:ph idx="1"/>
          </p:nvPr>
        </p:nvSpPr>
        <p:spPr>
          <a:xfrm>
            <a:off x="1066800" y="1295400"/>
            <a:ext cx="10718800" cy="4739640"/>
          </a:xfrm>
        </p:spPr>
        <p:txBody>
          <a:bodyPr>
            <a:normAutofit/>
          </a:bodyPr>
          <a:lstStyle/>
          <a:p>
            <a:r>
              <a:rPr lang="fr-FR" dirty="0"/>
              <a:t> Sciences pour la santé – Sciences du médicament  </a:t>
            </a:r>
            <a:r>
              <a:rPr lang="fr-FR" dirty="0">
                <a:sym typeface="Wingdings" pitchFamily="2" charset="2"/>
              </a:rPr>
              <a:t> 300 places</a:t>
            </a:r>
          </a:p>
          <a:p>
            <a:r>
              <a:rPr lang="fr-FR" dirty="0">
                <a:sym typeface="Wingdings" pitchFamily="2" charset="2"/>
              </a:rPr>
              <a:t>Sciences de la Vie   105 places</a:t>
            </a:r>
          </a:p>
          <a:p>
            <a:r>
              <a:rPr lang="fr-FR" dirty="0">
                <a:sym typeface="Wingdings" pitchFamily="2" charset="2"/>
              </a:rPr>
              <a:t>Droit  130 places</a:t>
            </a:r>
          </a:p>
          <a:p>
            <a:r>
              <a:rPr lang="fr-FR" dirty="0">
                <a:sym typeface="Wingdings" pitchFamily="2" charset="2"/>
              </a:rPr>
              <a:t>Psychologie  120 places</a:t>
            </a:r>
          </a:p>
          <a:p>
            <a:r>
              <a:rPr lang="fr-FR" dirty="0">
                <a:sym typeface="Wingdings" pitchFamily="2" charset="2"/>
              </a:rPr>
              <a:t>Chimie  105 places</a:t>
            </a:r>
          </a:p>
          <a:p>
            <a:r>
              <a:rPr lang="fr-FR" dirty="0">
                <a:sym typeface="Wingdings" pitchFamily="2" charset="2"/>
              </a:rPr>
              <a:t>Eco-gestion  105 places</a:t>
            </a:r>
          </a:p>
          <a:p>
            <a:r>
              <a:rPr lang="fr-FR" dirty="0">
                <a:sym typeface="Wingdings" pitchFamily="2" charset="2"/>
              </a:rPr>
              <a:t>Mathématiques  105 places</a:t>
            </a:r>
          </a:p>
          <a:p>
            <a:r>
              <a:rPr lang="fr-FR" dirty="0">
                <a:sym typeface="Wingdings" pitchFamily="2" charset="2"/>
              </a:rPr>
              <a:t>Physique  105 places</a:t>
            </a:r>
          </a:p>
          <a:p>
            <a:r>
              <a:rPr lang="fr-FR" dirty="0">
                <a:sym typeface="Wingdings" pitchFamily="2" charset="2"/>
              </a:rPr>
              <a:t>Physique-Chimie  105 places</a:t>
            </a:r>
          </a:p>
          <a:p>
            <a:r>
              <a:rPr lang="fr-FR" dirty="0">
                <a:sym typeface="Wingdings" pitchFamily="2" charset="2"/>
              </a:rPr>
              <a:t>Sciences sanitaires et sociales  105 places</a:t>
            </a:r>
          </a:p>
          <a:p>
            <a:r>
              <a:rPr lang="fr-FR" dirty="0">
                <a:sym typeface="Wingdings" pitchFamily="2" charset="2"/>
              </a:rPr>
              <a:t>STAPS  70 places </a:t>
            </a:r>
          </a:p>
          <a:p>
            <a:r>
              <a:rPr lang="fr-FR" dirty="0">
                <a:sym typeface="Wingdings" pitchFamily="2" charset="2"/>
              </a:rPr>
              <a:t>Philosophie  60 places</a:t>
            </a:r>
          </a:p>
          <a:p>
            <a:endParaRPr lang="fr-FR" dirty="0"/>
          </a:p>
        </p:txBody>
      </p:sp>
    </p:spTree>
    <p:extLst>
      <p:ext uri="{BB962C8B-B14F-4D97-AF65-F5344CB8AC3E}">
        <p14:creationId xmlns:p14="http://schemas.microsoft.com/office/powerpoint/2010/main" val="2707096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F8BA7-5DF0-964E-812B-3B7F42E3D0C9}"/>
              </a:ext>
            </a:extLst>
          </p:cNvPr>
          <p:cNvSpPr>
            <a:spLocks noGrp="1"/>
          </p:cNvSpPr>
          <p:nvPr>
            <p:ph type="title"/>
          </p:nvPr>
        </p:nvSpPr>
        <p:spPr>
          <a:xfrm>
            <a:off x="4699000" y="-25400"/>
            <a:ext cx="10058400" cy="1371600"/>
          </a:xfrm>
        </p:spPr>
        <p:txBody>
          <a:bodyPr/>
          <a:lstStyle/>
          <a:p>
            <a:r>
              <a:rPr lang="fr-FR" dirty="0"/>
              <a:t>Les Mineures en détail</a:t>
            </a:r>
          </a:p>
        </p:txBody>
      </p:sp>
      <p:pic>
        <p:nvPicPr>
          <p:cNvPr id="5" name="Image 4">
            <a:extLst>
              <a:ext uri="{FF2B5EF4-FFF2-40B4-BE49-F238E27FC236}">
                <a16:creationId xmlns:a16="http://schemas.microsoft.com/office/drawing/2014/main" id="{4B7614F8-7912-F743-ABF5-DA21023A97DF}"/>
              </a:ext>
            </a:extLst>
          </p:cNvPr>
          <p:cNvPicPr>
            <a:picLocks noChangeAspect="1"/>
          </p:cNvPicPr>
          <p:nvPr/>
        </p:nvPicPr>
        <p:blipFill>
          <a:blip r:embed="rId2"/>
          <a:stretch>
            <a:fillRect/>
          </a:stretch>
        </p:blipFill>
        <p:spPr>
          <a:xfrm>
            <a:off x="228600" y="233491"/>
            <a:ext cx="5613400" cy="6624509"/>
          </a:xfrm>
          <a:prstGeom prst="rect">
            <a:avLst/>
          </a:prstGeom>
        </p:spPr>
      </p:pic>
      <p:pic>
        <p:nvPicPr>
          <p:cNvPr id="7" name="Image 6">
            <a:extLst>
              <a:ext uri="{FF2B5EF4-FFF2-40B4-BE49-F238E27FC236}">
                <a16:creationId xmlns:a16="http://schemas.microsoft.com/office/drawing/2014/main" id="{CBCC4D9F-0902-B34A-8ED6-D00E30E49E0C}"/>
              </a:ext>
            </a:extLst>
          </p:cNvPr>
          <p:cNvPicPr>
            <a:picLocks noChangeAspect="1"/>
          </p:cNvPicPr>
          <p:nvPr/>
        </p:nvPicPr>
        <p:blipFill>
          <a:blip r:embed="rId3"/>
          <a:stretch>
            <a:fillRect/>
          </a:stretch>
        </p:blipFill>
        <p:spPr>
          <a:xfrm>
            <a:off x="6096000" y="1041400"/>
            <a:ext cx="5399303" cy="5816600"/>
          </a:xfrm>
          <a:prstGeom prst="rect">
            <a:avLst/>
          </a:prstGeom>
        </p:spPr>
      </p:pic>
    </p:spTree>
    <p:extLst>
      <p:ext uri="{BB962C8B-B14F-4D97-AF65-F5344CB8AC3E}">
        <p14:creationId xmlns:p14="http://schemas.microsoft.com/office/powerpoint/2010/main" val="1218464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C0BA5F-17B2-F646-A088-80E81444D4D4}"/>
              </a:ext>
            </a:extLst>
          </p:cNvPr>
          <p:cNvSpPr>
            <a:spLocks noGrp="1"/>
          </p:cNvSpPr>
          <p:nvPr>
            <p:ph type="title"/>
          </p:nvPr>
        </p:nvSpPr>
        <p:spPr/>
        <p:txBody>
          <a:bodyPr>
            <a:normAutofit fontScale="90000"/>
          </a:bodyPr>
          <a:lstStyle/>
          <a:p>
            <a:r>
              <a:rPr lang="fr-FR" dirty="0"/>
              <a:t>La question que tout le monde se pose… prépa ou pas prépa ?</a:t>
            </a:r>
          </a:p>
        </p:txBody>
      </p:sp>
      <p:sp>
        <p:nvSpPr>
          <p:cNvPr id="9" name="Espace réservé du contenu 8">
            <a:extLst>
              <a:ext uri="{FF2B5EF4-FFF2-40B4-BE49-F238E27FC236}">
                <a16:creationId xmlns:a16="http://schemas.microsoft.com/office/drawing/2014/main" id="{D7C69E32-1174-1547-9AA0-BB83FB65EA5C}"/>
              </a:ext>
            </a:extLst>
          </p:cNvPr>
          <p:cNvSpPr>
            <a:spLocks noGrp="1"/>
          </p:cNvSpPr>
          <p:nvPr>
            <p:ph idx="1"/>
          </p:nvPr>
        </p:nvSpPr>
        <p:spPr>
          <a:xfrm>
            <a:off x="838200" y="2274570"/>
            <a:ext cx="10058400" cy="3354705"/>
          </a:xfrm>
        </p:spPr>
        <p:txBody>
          <a:bodyPr/>
          <a:lstStyle/>
          <a:p>
            <a:r>
              <a:rPr lang="fr-FR" dirty="0" err="1"/>
              <a:t>Prepa</a:t>
            </a:r>
            <a:r>
              <a:rPr lang="fr-FR" dirty="0"/>
              <a:t> ? </a:t>
            </a:r>
          </a:p>
          <a:p>
            <a:r>
              <a:rPr lang="fr-FR" dirty="0"/>
              <a:t>Pas de prépa ? </a:t>
            </a:r>
          </a:p>
          <a:p>
            <a:r>
              <a:rPr lang="fr-FR" dirty="0"/>
              <a:t>Quelle prépa ?</a:t>
            </a:r>
          </a:p>
          <a:p>
            <a:r>
              <a:rPr lang="fr-FR" dirty="0"/>
              <a:t>Tutorat ?</a:t>
            </a:r>
          </a:p>
          <a:p>
            <a:r>
              <a:rPr lang="fr-FR" dirty="0"/>
              <a:t>Avantages ? </a:t>
            </a:r>
            <a:r>
              <a:rPr lang="fr-FR" dirty="0" err="1"/>
              <a:t>Inconvenients</a:t>
            </a:r>
            <a:r>
              <a:rPr lang="fr-FR" dirty="0"/>
              <a:t> ?</a:t>
            </a:r>
          </a:p>
          <a:p>
            <a:r>
              <a:rPr lang="fr-FR" dirty="0"/>
              <a:t>Ce qu’il faut savoir ?</a:t>
            </a:r>
          </a:p>
          <a:p>
            <a:r>
              <a:rPr lang="fr-FR" dirty="0"/>
              <a:t>Rapport qualité prix ?</a:t>
            </a:r>
          </a:p>
          <a:p>
            <a:r>
              <a:rPr lang="fr-FR" dirty="0"/>
              <a:t>Si pas de prépa, quelle alternative ?</a:t>
            </a:r>
          </a:p>
        </p:txBody>
      </p:sp>
    </p:spTree>
    <p:extLst>
      <p:ext uri="{BB962C8B-B14F-4D97-AF65-F5344CB8AC3E}">
        <p14:creationId xmlns:p14="http://schemas.microsoft.com/office/powerpoint/2010/main" val="373878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D37904-9409-2D47-BFC9-3E4E6ABC4CA0}"/>
              </a:ext>
            </a:extLst>
          </p:cNvPr>
          <p:cNvSpPr>
            <a:spLocks noGrp="1"/>
          </p:cNvSpPr>
          <p:nvPr>
            <p:ph type="title"/>
          </p:nvPr>
        </p:nvSpPr>
        <p:spPr/>
        <p:txBody>
          <a:bodyPr/>
          <a:lstStyle/>
          <a:p>
            <a:r>
              <a:rPr lang="fr-FR" dirty="0"/>
              <a:t>Prépa ou pas prépa ?</a:t>
            </a:r>
          </a:p>
        </p:txBody>
      </p:sp>
      <p:sp>
        <p:nvSpPr>
          <p:cNvPr id="3" name="Espace réservé du contenu 2">
            <a:extLst>
              <a:ext uri="{FF2B5EF4-FFF2-40B4-BE49-F238E27FC236}">
                <a16:creationId xmlns:a16="http://schemas.microsoft.com/office/drawing/2014/main" id="{A4B2ECF9-1283-B64D-A390-AB75345F20CE}"/>
              </a:ext>
            </a:extLst>
          </p:cNvPr>
          <p:cNvSpPr>
            <a:spLocks noGrp="1"/>
          </p:cNvSpPr>
          <p:nvPr>
            <p:ph idx="1"/>
          </p:nvPr>
        </p:nvSpPr>
        <p:spPr/>
        <p:txBody>
          <a:bodyPr/>
          <a:lstStyle/>
          <a:p>
            <a:r>
              <a:rPr lang="fr-FR" dirty="0"/>
              <a:t>La prépa ne certifie pas d’avoir son année </a:t>
            </a:r>
          </a:p>
          <a:p>
            <a:r>
              <a:rPr lang="fr-FR" dirty="0"/>
              <a:t>Si motivation  +++  et rigueur pour prise des cours = prépa non nécessaire </a:t>
            </a:r>
          </a:p>
          <a:p>
            <a:r>
              <a:rPr lang="fr-FR" dirty="0"/>
              <a:t>Prépa : limite le stress et bon entrainement avec concours blancs…</a:t>
            </a:r>
          </a:p>
          <a:p>
            <a:r>
              <a:rPr lang="fr-FR" dirty="0"/>
              <a:t>Fiches qui peuvent être achetées seules (Supmed possible)</a:t>
            </a:r>
          </a:p>
          <a:p>
            <a:r>
              <a:rPr lang="fr-FR" dirty="0"/>
              <a:t>Sans prépa : pas de concours et d’entrainements qui permettent de se situer </a:t>
            </a:r>
          </a:p>
          <a:p>
            <a:endParaRPr lang="fr-FR" dirty="0"/>
          </a:p>
        </p:txBody>
      </p:sp>
    </p:spTree>
    <p:extLst>
      <p:ext uri="{BB962C8B-B14F-4D97-AF65-F5344CB8AC3E}">
        <p14:creationId xmlns:p14="http://schemas.microsoft.com/office/powerpoint/2010/main" val="340330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892315-F349-2F44-9B54-47EF3C290A41}"/>
              </a:ext>
            </a:extLst>
          </p:cNvPr>
          <p:cNvSpPr>
            <a:spLocks noGrp="1"/>
          </p:cNvSpPr>
          <p:nvPr>
            <p:ph type="title"/>
          </p:nvPr>
        </p:nvSpPr>
        <p:spPr/>
        <p:txBody>
          <a:bodyPr/>
          <a:lstStyle/>
          <a:p>
            <a:r>
              <a:rPr lang="fr-FR" dirty="0"/>
              <a:t>1- Les fiches </a:t>
            </a:r>
          </a:p>
        </p:txBody>
      </p:sp>
      <p:graphicFrame>
        <p:nvGraphicFramePr>
          <p:cNvPr id="4" name="Tableau 4">
            <a:extLst>
              <a:ext uri="{FF2B5EF4-FFF2-40B4-BE49-F238E27FC236}">
                <a16:creationId xmlns:a16="http://schemas.microsoft.com/office/drawing/2014/main" id="{9683E0BF-B9C7-694F-A399-E3F5B834B4D7}"/>
              </a:ext>
            </a:extLst>
          </p:cNvPr>
          <p:cNvGraphicFramePr>
            <a:graphicFrameLocks noGrp="1"/>
          </p:cNvGraphicFramePr>
          <p:nvPr>
            <p:ph idx="1"/>
            <p:extLst>
              <p:ext uri="{D42A27DB-BD31-4B8C-83A1-F6EECF244321}">
                <p14:modId xmlns:p14="http://schemas.microsoft.com/office/powerpoint/2010/main" val="1538181228"/>
              </p:ext>
            </p:extLst>
          </p:nvPr>
        </p:nvGraphicFramePr>
        <p:xfrm>
          <a:off x="1066799" y="2103438"/>
          <a:ext cx="10348914" cy="2452687"/>
        </p:xfrm>
        <a:graphic>
          <a:graphicData uri="http://schemas.openxmlformats.org/drawingml/2006/table">
            <a:tbl>
              <a:tblPr firstRow="1" bandRow="1">
                <a:tableStyleId>{9DCAF9ED-07DC-4A11-8D7F-57B35C25682E}</a:tableStyleId>
              </a:tblPr>
              <a:tblGrid>
                <a:gridCol w="5174457">
                  <a:extLst>
                    <a:ext uri="{9D8B030D-6E8A-4147-A177-3AD203B41FA5}">
                      <a16:colId xmlns:a16="http://schemas.microsoft.com/office/drawing/2014/main" val="3113967781"/>
                    </a:ext>
                  </a:extLst>
                </a:gridCol>
                <a:gridCol w="5174457">
                  <a:extLst>
                    <a:ext uri="{9D8B030D-6E8A-4147-A177-3AD203B41FA5}">
                      <a16:colId xmlns:a16="http://schemas.microsoft.com/office/drawing/2014/main" val="2262057129"/>
                    </a:ext>
                  </a:extLst>
                </a:gridCol>
              </a:tblGrid>
              <a:tr h="468312">
                <a:tc>
                  <a:txBody>
                    <a:bodyPr/>
                    <a:lstStyle/>
                    <a:p>
                      <a:r>
                        <a:rPr lang="fr-FR" dirty="0"/>
                        <a:t>AVANTAGES </a:t>
                      </a:r>
                    </a:p>
                  </a:txBody>
                  <a:tcPr/>
                </a:tc>
                <a:tc>
                  <a:txBody>
                    <a:bodyPr/>
                    <a:lstStyle/>
                    <a:p>
                      <a:r>
                        <a:rPr lang="fr-FR" dirty="0"/>
                        <a:t>INCONVENIENTS</a:t>
                      </a:r>
                    </a:p>
                  </a:txBody>
                  <a:tcPr/>
                </a:tc>
                <a:extLst>
                  <a:ext uri="{0D108BD9-81ED-4DB2-BD59-A6C34878D82A}">
                    <a16:rowId xmlns:a16="http://schemas.microsoft.com/office/drawing/2014/main" val="2738153508"/>
                  </a:ext>
                </a:extLst>
              </a:tr>
              <a:tr h="1984375">
                <a:tc>
                  <a:txBody>
                    <a:bodyPr/>
                    <a:lstStyle/>
                    <a:p>
                      <a:r>
                        <a:rPr lang="fr-FR" dirty="0"/>
                        <a:t>Anatomie +++ car nouveautés chaque année et pas de problèmes pour les binômes </a:t>
                      </a:r>
                    </a:p>
                    <a:p>
                      <a:endParaRPr lang="fr-FR" dirty="0"/>
                    </a:p>
                    <a:p>
                      <a:r>
                        <a:rPr lang="fr-FR" dirty="0"/>
                        <a:t>Cours quasiment complets</a:t>
                      </a:r>
                    </a:p>
                  </a:txBody>
                  <a:tcPr/>
                </a:tc>
                <a:tc>
                  <a:txBody>
                    <a:bodyPr/>
                    <a:lstStyle/>
                    <a:p>
                      <a:r>
                        <a:rPr lang="fr-FR" dirty="0"/>
                        <a:t>Rectifications : fiches peu claires et vite sales</a:t>
                      </a:r>
                    </a:p>
                    <a:p>
                      <a:endParaRPr lang="fr-FR" dirty="0"/>
                    </a:p>
                    <a:p>
                      <a:r>
                        <a:rPr lang="fr-FR" dirty="0"/>
                        <a:t>Manque parfois des informations </a:t>
                      </a:r>
                    </a:p>
                  </a:txBody>
                  <a:tcPr/>
                </a:tc>
                <a:extLst>
                  <a:ext uri="{0D108BD9-81ED-4DB2-BD59-A6C34878D82A}">
                    <a16:rowId xmlns:a16="http://schemas.microsoft.com/office/drawing/2014/main" val="683732318"/>
                  </a:ext>
                </a:extLst>
              </a:tr>
            </a:tbl>
          </a:graphicData>
        </a:graphic>
      </p:graphicFrame>
    </p:spTree>
    <p:extLst>
      <p:ext uri="{BB962C8B-B14F-4D97-AF65-F5344CB8AC3E}">
        <p14:creationId xmlns:p14="http://schemas.microsoft.com/office/powerpoint/2010/main" val="3851707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B15DDA-F398-C841-A25A-91343BD7B961}"/>
              </a:ext>
            </a:extLst>
          </p:cNvPr>
          <p:cNvSpPr>
            <a:spLocks noGrp="1"/>
          </p:cNvSpPr>
          <p:nvPr>
            <p:ph type="title"/>
          </p:nvPr>
        </p:nvSpPr>
        <p:spPr/>
        <p:txBody>
          <a:bodyPr/>
          <a:lstStyle/>
          <a:p>
            <a:r>
              <a:rPr lang="fr-FR" dirty="0"/>
              <a:t>2- Séances</a:t>
            </a:r>
          </a:p>
        </p:txBody>
      </p:sp>
      <p:graphicFrame>
        <p:nvGraphicFramePr>
          <p:cNvPr id="4" name="Tableau 4">
            <a:extLst>
              <a:ext uri="{FF2B5EF4-FFF2-40B4-BE49-F238E27FC236}">
                <a16:creationId xmlns:a16="http://schemas.microsoft.com/office/drawing/2014/main" id="{5E7576DA-87A6-584E-8D50-13F6051CE721}"/>
              </a:ext>
            </a:extLst>
          </p:cNvPr>
          <p:cNvGraphicFramePr>
            <a:graphicFrameLocks noGrp="1"/>
          </p:cNvGraphicFramePr>
          <p:nvPr>
            <p:ph idx="1"/>
            <p:extLst>
              <p:ext uri="{D42A27DB-BD31-4B8C-83A1-F6EECF244321}">
                <p14:modId xmlns:p14="http://schemas.microsoft.com/office/powerpoint/2010/main" val="2957759480"/>
              </p:ext>
            </p:extLst>
          </p:nvPr>
        </p:nvGraphicFramePr>
        <p:xfrm>
          <a:off x="1066800" y="2103438"/>
          <a:ext cx="10058400" cy="2382520"/>
        </p:xfrm>
        <a:graphic>
          <a:graphicData uri="http://schemas.openxmlformats.org/drawingml/2006/table">
            <a:tbl>
              <a:tblPr firstRow="1" bandRow="1">
                <a:tableStyleId>{9DCAF9ED-07DC-4A11-8D7F-57B35C25682E}</a:tableStyleId>
              </a:tblPr>
              <a:tblGrid>
                <a:gridCol w="5029200">
                  <a:extLst>
                    <a:ext uri="{9D8B030D-6E8A-4147-A177-3AD203B41FA5}">
                      <a16:colId xmlns:a16="http://schemas.microsoft.com/office/drawing/2014/main" val="959622702"/>
                    </a:ext>
                  </a:extLst>
                </a:gridCol>
                <a:gridCol w="5029200">
                  <a:extLst>
                    <a:ext uri="{9D8B030D-6E8A-4147-A177-3AD203B41FA5}">
                      <a16:colId xmlns:a16="http://schemas.microsoft.com/office/drawing/2014/main" val="920880962"/>
                    </a:ext>
                  </a:extLst>
                </a:gridCol>
              </a:tblGrid>
              <a:tr h="370840">
                <a:tc>
                  <a:txBody>
                    <a:bodyPr/>
                    <a:lstStyle/>
                    <a:p>
                      <a:r>
                        <a:rPr lang="fr-FR" dirty="0"/>
                        <a:t>AVANTAGES </a:t>
                      </a:r>
                    </a:p>
                  </a:txBody>
                  <a:tcPr/>
                </a:tc>
                <a:tc>
                  <a:txBody>
                    <a:bodyPr/>
                    <a:lstStyle/>
                    <a:p>
                      <a:r>
                        <a:rPr lang="fr-FR" dirty="0"/>
                        <a:t>INCONVENIENTS</a:t>
                      </a:r>
                    </a:p>
                  </a:txBody>
                  <a:tcPr/>
                </a:tc>
                <a:extLst>
                  <a:ext uri="{0D108BD9-81ED-4DB2-BD59-A6C34878D82A}">
                    <a16:rowId xmlns:a16="http://schemas.microsoft.com/office/drawing/2014/main" val="4137207295"/>
                  </a:ext>
                </a:extLst>
              </a:tr>
              <a:tr h="370840">
                <a:tc>
                  <a:txBody>
                    <a:bodyPr/>
                    <a:lstStyle/>
                    <a:p>
                      <a:r>
                        <a:rPr lang="fr-FR" dirty="0"/>
                        <a:t>Biophysique/ Biostatistiques/ Chimie  +++ : permet de limiter la casse</a:t>
                      </a:r>
                    </a:p>
                    <a:p>
                      <a:endParaRPr lang="fr-FR" dirty="0"/>
                    </a:p>
                    <a:p>
                      <a:r>
                        <a:rPr lang="fr-FR" dirty="0"/>
                        <a:t>Eviter les pièges </a:t>
                      </a:r>
                    </a:p>
                    <a:p>
                      <a:endParaRPr lang="fr-FR" dirty="0"/>
                    </a:p>
                    <a:p>
                      <a:r>
                        <a:rPr lang="fr-FR" dirty="0"/>
                        <a:t>Avoir des astuces +++</a:t>
                      </a:r>
                    </a:p>
                    <a:p>
                      <a:endParaRPr lang="fr-FR" dirty="0"/>
                    </a:p>
                  </a:txBody>
                  <a:tcPr/>
                </a:tc>
                <a:tc>
                  <a:txBody>
                    <a:bodyPr/>
                    <a:lstStyle/>
                    <a:p>
                      <a:r>
                        <a:rPr lang="fr-FR" dirty="0"/>
                        <a:t>Prend du temps </a:t>
                      </a:r>
                    </a:p>
                    <a:p>
                      <a:endParaRPr lang="fr-FR" dirty="0"/>
                    </a:p>
                    <a:p>
                      <a:endParaRPr lang="fr-FR" dirty="0"/>
                    </a:p>
                    <a:p>
                      <a:r>
                        <a:rPr lang="fr-FR" dirty="0"/>
                        <a:t>Interros peuvent démotiver (mais il ne faut pas </a:t>
                      </a:r>
                      <a:r>
                        <a:rPr lang="fr-FR" dirty="0">
                          <a:sym typeface="Wingdings" pitchFamily="2" charset="2"/>
                        </a:rPr>
                        <a:t>)</a:t>
                      </a:r>
                      <a:endParaRPr lang="fr-FR" dirty="0"/>
                    </a:p>
                  </a:txBody>
                  <a:tcPr/>
                </a:tc>
                <a:extLst>
                  <a:ext uri="{0D108BD9-81ED-4DB2-BD59-A6C34878D82A}">
                    <a16:rowId xmlns:a16="http://schemas.microsoft.com/office/drawing/2014/main" val="2602441226"/>
                  </a:ext>
                </a:extLst>
              </a:tr>
            </a:tbl>
          </a:graphicData>
        </a:graphic>
      </p:graphicFrame>
    </p:spTree>
    <p:extLst>
      <p:ext uri="{BB962C8B-B14F-4D97-AF65-F5344CB8AC3E}">
        <p14:creationId xmlns:p14="http://schemas.microsoft.com/office/powerpoint/2010/main" val="853761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C45DDF-9071-DC4A-909A-B3210DE77995}"/>
              </a:ext>
            </a:extLst>
          </p:cNvPr>
          <p:cNvSpPr>
            <a:spLocks noGrp="1"/>
          </p:cNvSpPr>
          <p:nvPr>
            <p:ph type="title"/>
          </p:nvPr>
        </p:nvSpPr>
        <p:spPr/>
        <p:txBody>
          <a:bodyPr/>
          <a:lstStyle/>
          <a:p>
            <a:r>
              <a:rPr lang="fr-FR" dirty="0"/>
              <a:t>3- Accompagnement</a:t>
            </a:r>
          </a:p>
        </p:txBody>
      </p:sp>
      <p:graphicFrame>
        <p:nvGraphicFramePr>
          <p:cNvPr id="4" name="Tableau 4">
            <a:extLst>
              <a:ext uri="{FF2B5EF4-FFF2-40B4-BE49-F238E27FC236}">
                <a16:creationId xmlns:a16="http://schemas.microsoft.com/office/drawing/2014/main" id="{7BE4ACD7-A774-654E-A050-F33DF3CBBE10}"/>
              </a:ext>
            </a:extLst>
          </p:cNvPr>
          <p:cNvGraphicFramePr>
            <a:graphicFrameLocks noGrp="1"/>
          </p:cNvGraphicFramePr>
          <p:nvPr>
            <p:ph idx="1"/>
            <p:extLst>
              <p:ext uri="{D42A27DB-BD31-4B8C-83A1-F6EECF244321}">
                <p14:modId xmlns:p14="http://schemas.microsoft.com/office/powerpoint/2010/main" val="1422202134"/>
              </p:ext>
            </p:extLst>
          </p:nvPr>
        </p:nvGraphicFramePr>
        <p:xfrm>
          <a:off x="1066800" y="2103438"/>
          <a:ext cx="10058400" cy="2108200"/>
        </p:xfrm>
        <a:graphic>
          <a:graphicData uri="http://schemas.openxmlformats.org/drawingml/2006/table">
            <a:tbl>
              <a:tblPr firstRow="1" bandRow="1">
                <a:tableStyleId>{9DCAF9ED-07DC-4A11-8D7F-57B35C25682E}</a:tableStyleId>
              </a:tblPr>
              <a:tblGrid>
                <a:gridCol w="5029200">
                  <a:extLst>
                    <a:ext uri="{9D8B030D-6E8A-4147-A177-3AD203B41FA5}">
                      <a16:colId xmlns:a16="http://schemas.microsoft.com/office/drawing/2014/main" val="4221465626"/>
                    </a:ext>
                  </a:extLst>
                </a:gridCol>
                <a:gridCol w="5029200">
                  <a:extLst>
                    <a:ext uri="{9D8B030D-6E8A-4147-A177-3AD203B41FA5}">
                      <a16:colId xmlns:a16="http://schemas.microsoft.com/office/drawing/2014/main" val="1479921429"/>
                    </a:ext>
                  </a:extLst>
                </a:gridCol>
              </a:tblGrid>
              <a:tr h="370840">
                <a:tc>
                  <a:txBody>
                    <a:bodyPr/>
                    <a:lstStyle/>
                    <a:p>
                      <a:r>
                        <a:rPr lang="fr-FR" dirty="0"/>
                        <a:t>Points + </a:t>
                      </a:r>
                    </a:p>
                  </a:txBody>
                  <a:tcPr/>
                </a:tc>
                <a:tc>
                  <a:txBody>
                    <a:bodyPr/>
                    <a:lstStyle/>
                    <a:p>
                      <a:r>
                        <a:rPr lang="fr-FR" dirty="0"/>
                        <a:t>Points -</a:t>
                      </a:r>
                    </a:p>
                  </a:txBody>
                  <a:tcPr/>
                </a:tc>
                <a:extLst>
                  <a:ext uri="{0D108BD9-81ED-4DB2-BD59-A6C34878D82A}">
                    <a16:rowId xmlns:a16="http://schemas.microsoft.com/office/drawing/2014/main" val="3194358015"/>
                  </a:ext>
                </a:extLst>
              </a:tr>
              <a:tr h="370840">
                <a:tc>
                  <a:txBody>
                    <a:bodyPr/>
                    <a:lstStyle/>
                    <a:p>
                      <a:r>
                        <a:rPr lang="fr-FR" dirty="0"/>
                        <a:t>S1 : Tuteur top :motivant, réponses aux problèmes, réponses rapides. </a:t>
                      </a:r>
                    </a:p>
                    <a:p>
                      <a:endParaRPr lang="fr-FR" dirty="0"/>
                    </a:p>
                    <a:p>
                      <a:r>
                        <a:rPr lang="fr-FR" dirty="0"/>
                        <a:t>Avis, expériences, conseils.</a:t>
                      </a:r>
                    </a:p>
                  </a:txBody>
                  <a:tcPr/>
                </a:tc>
                <a:tc>
                  <a:txBody>
                    <a:bodyPr/>
                    <a:lstStyle/>
                    <a:p>
                      <a:r>
                        <a:rPr lang="fr-FR" dirty="0"/>
                        <a:t>S2 : tutrice inexistante ;/, pas de réponses aux messages </a:t>
                      </a:r>
                    </a:p>
                    <a:p>
                      <a:endParaRPr lang="fr-FR" dirty="0"/>
                    </a:p>
                    <a:p>
                      <a:r>
                        <a:rPr lang="fr-FR" dirty="0"/>
                        <a:t>Peu de suivi (peut être à cause du </a:t>
                      </a:r>
                      <a:r>
                        <a:rPr lang="fr-FR" dirty="0" err="1"/>
                        <a:t>distanciel</a:t>
                      </a:r>
                      <a:r>
                        <a:rPr lang="fr-FR" dirty="0"/>
                        <a:t>) </a:t>
                      </a:r>
                    </a:p>
                    <a:p>
                      <a:endParaRPr lang="fr-FR" dirty="0"/>
                    </a:p>
                  </a:txBody>
                  <a:tcPr/>
                </a:tc>
                <a:extLst>
                  <a:ext uri="{0D108BD9-81ED-4DB2-BD59-A6C34878D82A}">
                    <a16:rowId xmlns:a16="http://schemas.microsoft.com/office/drawing/2014/main" val="1395275544"/>
                  </a:ext>
                </a:extLst>
              </a:tr>
            </a:tbl>
          </a:graphicData>
        </a:graphic>
      </p:graphicFrame>
      <p:sp>
        <p:nvSpPr>
          <p:cNvPr id="5" name="ZoneTexte 4">
            <a:extLst>
              <a:ext uri="{FF2B5EF4-FFF2-40B4-BE49-F238E27FC236}">
                <a16:creationId xmlns:a16="http://schemas.microsoft.com/office/drawing/2014/main" id="{F9E97B66-4FA1-B648-B634-1E5E96C6F09C}"/>
              </a:ext>
            </a:extLst>
          </p:cNvPr>
          <p:cNvSpPr txBox="1"/>
          <p:nvPr/>
        </p:nvSpPr>
        <p:spPr>
          <a:xfrm>
            <a:off x="3529013" y="4586288"/>
            <a:ext cx="7858125" cy="369332"/>
          </a:xfrm>
          <a:prstGeom prst="rect">
            <a:avLst/>
          </a:prstGeom>
          <a:noFill/>
        </p:spPr>
        <p:txBody>
          <a:bodyPr wrap="square" rtlCol="0">
            <a:spAutoFit/>
          </a:bodyPr>
          <a:lstStyle/>
          <a:p>
            <a:r>
              <a:rPr lang="fr-FR" dirty="0"/>
              <a:t>CCL : au petit bonheur la chance…</a:t>
            </a:r>
          </a:p>
        </p:txBody>
      </p:sp>
    </p:spTree>
    <p:extLst>
      <p:ext uri="{BB962C8B-B14F-4D97-AF65-F5344CB8AC3E}">
        <p14:creationId xmlns:p14="http://schemas.microsoft.com/office/powerpoint/2010/main" val="656524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770A0B-D8DE-8F46-B04E-1529FD8DF147}"/>
              </a:ext>
            </a:extLst>
          </p:cNvPr>
          <p:cNvSpPr>
            <a:spLocks noGrp="1"/>
          </p:cNvSpPr>
          <p:nvPr>
            <p:ph type="title"/>
          </p:nvPr>
        </p:nvSpPr>
        <p:spPr/>
        <p:txBody>
          <a:bodyPr/>
          <a:lstStyle/>
          <a:p>
            <a:r>
              <a:rPr lang="fr-FR" dirty="0"/>
              <a:t>4- Concours blancs</a:t>
            </a:r>
          </a:p>
        </p:txBody>
      </p:sp>
      <p:graphicFrame>
        <p:nvGraphicFramePr>
          <p:cNvPr id="4" name="Tableau 4">
            <a:extLst>
              <a:ext uri="{FF2B5EF4-FFF2-40B4-BE49-F238E27FC236}">
                <a16:creationId xmlns:a16="http://schemas.microsoft.com/office/drawing/2014/main" id="{17C953F0-071C-ED41-9018-DBFF9F6984FD}"/>
              </a:ext>
            </a:extLst>
          </p:cNvPr>
          <p:cNvGraphicFramePr>
            <a:graphicFrameLocks noGrp="1"/>
          </p:cNvGraphicFramePr>
          <p:nvPr>
            <p:ph idx="1"/>
            <p:extLst>
              <p:ext uri="{D42A27DB-BD31-4B8C-83A1-F6EECF244321}">
                <p14:modId xmlns:p14="http://schemas.microsoft.com/office/powerpoint/2010/main" val="2233171005"/>
              </p:ext>
            </p:extLst>
          </p:nvPr>
        </p:nvGraphicFramePr>
        <p:xfrm>
          <a:off x="1066800" y="2103438"/>
          <a:ext cx="10058400" cy="1559560"/>
        </p:xfrm>
        <a:graphic>
          <a:graphicData uri="http://schemas.openxmlformats.org/drawingml/2006/table">
            <a:tbl>
              <a:tblPr firstRow="1" bandRow="1">
                <a:tableStyleId>{9DCAF9ED-07DC-4A11-8D7F-57B35C25682E}</a:tableStyleId>
              </a:tblPr>
              <a:tblGrid>
                <a:gridCol w="5029200">
                  <a:extLst>
                    <a:ext uri="{9D8B030D-6E8A-4147-A177-3AD203B41FA5}">
                      <a16:colId xmlns:a16="http://schemas.microsoft.com/office/drawing/2014/main" val="2853846584"/>
                    </a:ext>
                  </a:extLst>
                </a:gridCol>
                <a:gridCol w="5029200">
                  <a:extLst>
                    <a:ext uri="{9D8B030D-6E8A-4147-A177-3AD203B41FA5}">
                      <a16:colId xmlns:a16="http://schemas.microsoft.com/office/drawing/2014/main" val="975155653"/>
                    </a:ext>
                  </a:extLst>
                </a:gridCol>
              </a:tblGrid>
              <a:tr h="370840">
                <a:tc>
                  <a:txBody>
                    <a:bodyPr/>
                    <a:lstStyle/>
                    <a:p>
                      <a:r>
                        <a:rPr lang="fr-FR" dirty="0"/>
                        <a:t>Points + </a:t>
                      </a:r>
                    </a:p>
                  </a:txBody>
                  <a:tcPr/>
                </a:tc>
                <a:tc>
                  <a:txBody>
                    <a:bodyPr/>
                    <a:lstStyle/>
                    <a:p>
                      <a:r>
                        <a:rPr lang="fr-FR" dirty="0"/>
                        <a:t>Points -</a:t>
                      </a:r>
                    </a:p>
                  </a:txBody>
                  <a:tcPr/>
                </a:tc>
                <a:extLst>
                  <a:ext uri="{0D108BD9-81ED-4DB2-BD59-A6C34878D82A}">
                    <a16:rowId xmlns:a16="http://schemas.microsoft.com/office/drawing/2014/main" val="2695800748"/>
                  </a:ext>
                </a:extLst>
              </a:tr>
              <a:tr h="370840">
                <a:tc>
                  <a:txBody>
                    <a:bodyPr/>
                    <a:lstStyle/>
                    <a:p>
                      <a:r>
                        <a:rPr lang="fr-FR" dirty="0"/>
                        <a:t>Bonne préparation et bon entrainement </a:t>
                      </a:r>
                    </a:p>
                    <a:p>
                      <a:endParaRPr lang="fr-FR" dirty="0"/>
                    </a:p>
                    <a:p>
                      <a:r>
                        <a:rPr lang="fr-FR" dirty="0"/>
                        <a:t>2 : un au milieu et un à la fin</a:t>
                      </a:r>
                    </a:p>
                    <a:p>
                      <a:endParaRPr lang="fr-FR" dirty="0"/>
                    </a:p>
                  </a:txBody>
                  <a:tcPr/>
                </a:tc>
                <a:tc>
                  <a:txBody>
                    <a:bodyPr/>
                    <a:lstStyle/>
                    <a:p>
                      <a:r>
                        <a:rPr lang="fr-FR" dirty="0"/>
                        <a:t>Résultats, perte de copies… =&gt; peut être démotivant à une semaine du concours</a:t>
                      </a:r>
                    </a:p>
                  </a:txBody>
                  <a:tcPr/>
                </a:tc>
                <a:extLst>
                  <a:ext uri="{0D108BD9-81ED-4DB2-BD59-A6C34878D82A}">
                    <a16:rowId xmlns:a16="http://schemas.microsoft.com/office/drawing/2014/main" val="121611113"/>
                  </a:ext>
                </a:extLst>
              </a:tr>
            </a:tbl>
          </a:graphicData>
        </a:graphic>
      </p:graphicFrame>
    </p:spTree>
    <p:extLst>
      <p:ext uri="{BB962C8B-B14F-4D97-AF65-F5344CB8AC3E}">
        <p14:creationId xmlns:p14="http://schemas.microsoft.com/office/powerpoint/2010/main" val="2785919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A20AE-7A2E-0148-924B-DCD695D18074}"/>
              </a:ext>
            </a:extLst>
          </p:cNvPr>
          <p:cNvSpPr>
            <a:spLocks noGrp="1"/>
          </p:cNvSpPr>
          <p:nvPr>
            <p:ph type="title"/>
          </p:nvPr>
        </p:nvSpPr>
        <p:spPr>
          <a:xfrm>
            <a:off x="609600" y="228600"/>
            <a:ext cx="10058400" cy="1371600"/>
          </a:xfrm>
        </p:spPr>
        <p:txBody>
          <a:bodyPr/>
          <a:lstStyle/>
          <a:p>
            <a:r>
              <a:rPr lang="fr-FR" dirty="0"/>
              <a:t>Le tutorat </a:t>
            </a:r>
          </a:p>
        </p:txBody>
      </p:sp>
      <p:pic>
        <p:nvPicPr>
          <p:cNvPr id="5" name="Espace réservé du contenu 4">
            <a:extLst>
              <a:ext uri="{FF2B5EF4-FFF2-40B4-BE49-F238E27FC236}">
                <a16:creationId xmlns:a16="http://schemas.microsoft.com/office/drawing/2014/main" id="{20926EC6-7A54-1344-8AB4-1942314AD1A3}"/>
              </a:ext>
            </a:extLst>
          </p:cNvPr>
          <p:cNvPicPr>
            <a:picLocks noGrp="1" noChangeAspect="1"/>
          </p:cNvPicPr>
          <p:nvPr>
            <p:ph idx="1"/>
          </p:nvPr>
        </p:nvPicPr>
        <p:blipFill>
          <a:blip r:embed="rId2"/>
          <a:stretch>
            <a:fillRect/>
          </a:stretch>
        </p:blipFill>
        <p:spPr>
          <a:xfrm>
            <a:off x="609600" y="1371600"/>
            <a:ext cx="10909984" cy="5022056"/>
          </a:xfrm>
        </p:spPr>
      </p:pic>
    </p:spTree>
    <p:extLst>
      <p:ext uri="{BB962C8B-B14F-4D97-AF65-F5344CB8AC3E}">
        <p14:creationId xmlns:p14="http://schemas.microsoft.com/office/powerpoint/2010/main" val="2328753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EB8B8A-9E59-F440-B4CC-9E9081523C3C}"/>
              </a:ext>
            </a:extLst>
          </p:cNvPr>
          <p:cNvSpPr>
            <a:spLocks noGrp="1"/>
          </p:cNvSpPr>
          <p:nvPr>
            <p:ph type="title"/>
          </p:nvPr>
        </p:nvSpPr>
        <p:spPr>
          <a:xfrm>
            <a:off x="1066800" y="425953"/>
            <a:ext cx="10058400" cy="1371600"/>
          </a:xfrm>
        </p:spPr>
        <p:txBody>
          <a:bodyPr/>
          <a:lstStyle/>
          <a:p>
            <a:r>
              <a:rPr lang="fr-FR" dirty="0"/>
              <a:t>Mes conseils pratiques </a:t>
            </a:r>
          </a:p>
        </p:txBody>
      </p:sp>
      <p:pic>
        <p:nvPicPr>
          <p:cNvPr id="5" name="Espace réservé du contenu 4" descr="Épingler">
            <a:extLst>
              <a:ext uri="{FF2B5EF4-FFF2-40B4-BE49-F238E27FC236}">
                <a16:creationId xmlns:a16="http://schemas.microsoft.com/office/drawing/2014/main" id="{C5C9A1CD-2017-FE45-A9EC-5A7090D52D4E}"/>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81000" y="95551"/>
            <a:ext cx="914400" cy="914400"/>
          </a:xfrm>
        </p:spPr>
      </p:pic>
      <p:sp>
        <p:nvSpPr>
          <p:cNvPr id="6" name="ZoneTexte 5">
            <a:extLst>
              <a:ext uri="{FF2B5EF4-FFF2-40B4-BE49-F238E27FC236}">
                <a16:creationId xmlns:a16="http://schemas.microsoft.com/office/drawing/2014/main" id="{75CB92BF-9616-7D4D-8E45-7415329A3AAD}"/>
              </a:ext>
            </a:extLst>
          </p:cNvPr>
          <p:cNvSpPr txBox="1"/>
          <p:nvPr/>
        </p:nvSpPr>
        <p:spPr>
          <a:xfrm>
            <a:off x="838200" y="1593949"/>
            <a:ext cx="10287000" cy="5355312"/>
          </a:xfrm>
          <a:prstGeom prst="rect">
            <a:avLst/>
          </a:prstGeom>
          <a:noFill/>
        </p:spPr>
        <p:txBody>
          <a:bodyPr wrap="square" rtlCol="0">
            <a:spAutoFit/>
          </a:bodyPr>
          <a:lstStyle/>
          <a:p>
            <a:pPr marL="285750" indent="-285750">
              <a:buFont typeface="Arial" panose="020B0604020202020204" pitchFamily="34" charset="0"/>
              <a:buChar char="•"/>
            </a:pPr>
            <a:r>
              <a:rPr lang="fr-FR" dirty="0"/>
              <a:t>Ne pas s’épuiser dés le début </a:t>
            </a:r>
          </a:p>
          <a:p>
            <a:pPr marL="285750" indent="-285750">
              <a:buFont typeface="Arial" panose="020B0604020202020204" pitchFamily="34" charset="0"/>
              <a:buChar char="•"/>
            </a:pPr>
            <a:r>
              <a:rPr lang="fr-FR" dirty="0"/>
              <a:t>On oublie vite les cours : repasser régulièrement dessus</a:t>
            </a:r>
          </a:p>
          <a:p>
            <a:pPr marL="285750" indent="-285750">
              <a:buFont typeface="Arial" panose="020B0604020202020204" pitchFamily="34" charset="0"/>
              <a:buChar char="•"/>
            </a:pPr>
            <a:r>
              <a:rPr lang="fr-FR" dirty="0"/>
              <a:t>Faire des plannings +++ </a:t>
            </a:r>
          </a:p>
          <a:p>
            <a:r>
              <a:rPr lang="fr-FR" dirty="0"/>
              <a:t>Les must des plannings :</a:t>
            </a:r>
          </a:p>
          <a:p>
            <a:r>
              <a:rPr lang="fr-FR" dirty="0"/>
              <a:t>	- Barrer ce qu’on a fini : satisfaction et motivation</a:t>
            </a:r>
          </a:p>
          <a:p>
            <a:r>
              <a:rPr lang="fr-FR" dirty="0"/>
              <a:t>	- Ne pas oublier certaines fiches</a:t>
            </a:r>
          </a:p>
          <a:p>
            <a:r>
              <a:rPr lang="fr-FR" dirty="0"/>
              <a:t>	- Donne un rythme et une rigueur</a:t>
            </a:r>
          </a:p>
          <a:p>
            <a:r>
              <a:rPr lang="fr-FR" dirty="0"/>
              <a:t>	- Vue d’ensemble sur ce qu’il reste à faire et ce qui est fait</a:t>
            </a:r>
          </a:p>
          <a:p>
            <a:r>
              <a:rPr lang="fr-FR" dirty="0"/>
              <a:t>	- Petite pause pour prendre le temps de construire son planning de la semaine, du 	mois (selon chacun)</a:t>
            </a:r>
          </a:p>
          <a:p>
            <a:pPr marL="285750" indent="-285750">
              <a:buFont typeface="Symbol" pitchFamily="2" charset="2"/>
              <a:buChar char="Þ"/>
            </a:pPr>
            <a:r>
              <a:rPr lang="fr-FR" dirty="0"/>
              <a:t>Présentation des méthodes les + connues dans la diapo suivante</a:t>
            </a:r>
          </a:p>
          <a:p>
            <a:endParaRPr lang="fr-FR" dirty="0"/>
          </a:p>
          <a:p>
            <a:pPr marL="285750" indent="-285750">
              <a:buFont typeface="Arial" panose="020B0604020202020204" pitchFamily="34" charset="0"/>
              <a:buChar char="•"/>
            </a:pPr>
            <a:r>
              <a:rPr lang="fr-FR" dirty="0"/>
              <a:t>Garder une bonne hygiène de vie = SUPER important =&gt; sport +++ , bien manger et boire (de l’eau </a:t>
            </a:r>
            <a:r>
              <a:rPr lang="fr-FR" dirty="0" err="1"/>
              <a:t>ahah</a:t>
            </a:r>
            <a:r>
              <a:rPr lang="fr-FR" dirty="0"/>
              <a:t>), avoir un rythme de sommeil régulier, sortir (parfois)…</a:t>
            </a:r>
          </a:p>
          <a:p>
            <a:pPr marL="285750" indent="-285750">
              <a:buFont typeface="Symbol" pitchFamily="2" charset="2"/>
              <a:buChar char="Þ"/>
            </a:pPr>
            <a:r>
              <a:rPr lang="fr-FR" dirty="0"/>
              <a:t>Pourquoi ? : le sport : secrète des hormones du plaisir : </a:t>
            </a:r>
            <a:r>
              <a:rPr lang="fr-FR" dirty="0" err="1"/>
              <a:t>evite</a:t>
            </a:r>
            <a:r>
              <a:rPr lang="fr-FR" dirty="0"/>
              <a:t> la déprime </a:t>
            </a:r>
          </a:p>
          <a:p>
            <a:r>
              <a:rPr lang="fr-FR" dirty="0"/>
              <a:t>et puis évite de prendre trop de poids (car on bouge pas beaucoup sinon)</a:t>
            </a:r>
          </a:p>
          <a:p>
            <a:pPr marL="285750" indent="-285750">
              <a:buFont typeface="Arial" panose="020B0604020202020204" pitchFamily="34" charset="0"/>
              <a:buChar char="•"/>
            </a:pPr>
            <a:endParaRPr lang="fr-FR" dirty="0"/>
          </a:p>
          <a:p>
            <a:endParaRPr lang="fr-FR" dirty="0"/>
          </a:p>
          <a:p>
            <a:r>
              <a:rPr lang="fr-FR" dirty="0"/>
              <a:t>  </a:t>
            </a:r>
          </a:p>
        </p:txBody>
      </p:sp>
      <p:pic>
        <p:nvPicPr>
          <p:cNvPr id="8" name="Graphique 7" descr="Visage portant des lunettes de soleil sans remplissage">
            <a:extLst>
              <a:ext uri="{FF2B5EF4-FFF2-40B4-BE49-F238E27FC236}">
                <a16:creationId xmlns:a16="http://schemas.microsoft.com/office/drawing/2014/main" id="{8C25DD6F-052E-F24E-9F9F-AEBA068665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67525" y="2571725"/>
            <a:ext cx="704850" cy="704850"/>
          </a:xfrm>
          <a:prstGeom prst="rect">
            <a:avLst/>
          </a:prstGeom>
        </p:spPr>
      </p:pic>
      <p:pic>
        <p:nvPicPr>
          <p:cNvPr id="10" name="Graphique 9" descr="Liste de vérification (droite à gauche)">
            <a:extLst>
              <a:ext uri="{FF2B5EF4-FFF2-40B4-BE49-F238E27FC236}">
                <a16:creationId xmlns:a16="http://schemas.microsoft.com/office/drawing/2014/main" id="{18B29BE8-139E-2746-BF02-C438E870E7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95712" y="2162896"/>
            <a:ext cx="619391" cy="619391"/>
          </a:xfrm>
          <a:prstGeom prst="rect">
            <a:avLst/>
          </a:prstGeom>
        </p:spPr>
      </p:pic>
      <p:pic>
        <p:nvPicPr>
          <p:cNvPr id="12" name="Graphique 11" descr="Cyclisme">
            <a:extLst>
              <a:ext uri="{FF2B5EF4-FFF2-40B4-BE49-F238E27FC236}">
                <a16:creationId xmlns:a16="http://schemas.microsoft.com/office/drawing/2014/main" id="{30CB83A1-FD83-0B46-BF9D-DC18D18789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38663" y="1523550"/>
            <a:ext cx="457200" cy="457200"/>
          </a:xfrm>
          <a:prstGeom prst="rect">
            <a:avLst/>
          </a:prstGeom>
        </p:spPr>
      </p:pic>
      <p:pic>
        <p:nvPicPr>
          <p:cNvPr id="15" name="Graphique 14" descr="Fin">
            <a:extLst>
              <a:ext uri="{FF2B5EF4-FFF2-40B4-BE49-F238E27FC236}">
                <a16:creationId xmlns:a16="http://schemas.microsoft.com/office/drawing/2014/main" id="{650DA9D3-9B2B-3244-A6A0-2513AAA946C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39017" y="4374806"/>
            <a:ext cx="362216" cy="362216"/>
          </a:xfrm>
          <a:prstGeom prst="rect">
            <a:avLst/>
          </a:prstGeom>
        </p:spPr>
      </p:pic>
      <p:pic>
        <p:nvPicPr>
          <p:cNvPr id="17" name="Graphique 16" descr="Bras musclé">
            <a:extLst>
              <a:ext uri="{FF2B5EF4-FFF2-40B4-BE49-F238E27FC236}">
                <a16:creationId xmlns:a16="http://schemas.microsoft.com/office/drawing/2014/main" id="{238CDCE1-EB21-974A-A7E6-E77A033E915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159906" y="5445769"/>
            <a:ext cx="334863" cy="334863"/>
          </a:xfrm>
          <a:prstGeom prst="rect">
            <a:avLst/>
          </a:prstGeom>
        </p:spPr>
      </p:pic>
    </p:spTree>
    <p:extLst>
      <p:ext uri="{BB962C8B-B14F-4D97-AF65-F5344CB8AC3E}">
        <p14:creationId xmlns:p14="http://schemas.microsoft.com/office/powerpoint/2010/main" val="1274796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0178652-E782-724B-A2F4-BD38475BDC91}"/>
              </a:ext>
            </a:extLst>
          </p:cNvPr>
          <p:cNvSpPr>
            <a:spLocks noGrp="1"/>
          </p:cNvSpPr>
          <p:nvPr>
            <p:ph idx="1"/>
          </p:nvPr>
        </p:nvSpPr>
        <p:spPr>
          <a:xfrm>
            <a:off x="895350" y="612934"/>
            <a:ext cx="10058400" cy="5994085"/>
          </a:xfrm>
        </p:spPr>
        <p:txBody>
          <a:bodyPr>
            <a:normAutofit/>
          </a:bodyPr>
          <a:lstStyle/>
          <a:p>
            <a:pPr marL="0" indent="0">
              <a:buNone/>
            </a:pPr>
            <a:r>
              <a:rPr lang="fr-FR" dirty="0"/>
              <a:t>Bien manger : permet de garder la forme, de l’énergie et ne pas faire des siestes de 2h après</a:t>
            </a:r>
          </a:p>
          <a:p>
            <a:pPr marL="0" indent="0">
              <a:buNone/>
            </a:pPr>
            <a:r>
              <a:rPr lang="fr-FR" dirty="0"/>
              <a:t>Garder un rythme de sommeil régulier : pour ne pas être décalé et s’épuiser trop rapidement  </a:t>
            </a:r>
          </a:p>
          <a:p>
            <a:pPr marL="0" indent="0">
              <a:buNone/>
            </a:pPr>
            <a:r>
              <a:rPr lang="fr-FR" dirty="0"/>
              <a:t>Café : ne pas en abuser car peut vite donner de la tachycardie (comme moi) </a:t>
            </a:r>
          </a:p>
          <a:p>
            <a:pPr marL="0" indent="0">
              <a:buNone/>
            </a:pPr>
            <a:r>
              <a:rPr lang="fr-FR" dirty="0"/>
              <a:t>Mais si vous avez l’habitude pourquoi pas !! </a:t>
            </a:r>
          </a:p>
          <a:p>
            <a:pPr marL="0" indent="0">
              <a:buNone/>
            </a:pPr>
            <a:r>
              <a:rPr lang="fr-FR" dirty="0"/>
              <a:t>Sommeil : n’</a:t>
            </a:r>
            <a:r>
              <a:rPr lang="fr-FR" dirty="0" err="1"/>
              <a:t>hesitez</a:t>
            </a:r>
            <a:r>
              <a:rPr lang="fr-FR" dirty="0"/>
              <a:t> pas a faire des siestes si vous en ressentez le besoin ! C’est reculer pour mieux sauter </a:t>
            </a:r>
          </a:p>
          <a:p>
            <a:pPr marL="0" indent="0">
              <a:buNone/>
            </a:pPr>
            <a:r>
              <a:rPr lang="fr-FR" dirty="0"/>
              <a:t>Ecouter de la musique, danser, chanter : ca remotive, ca réveille et ca mets un peu de joie dans cette période pas top a ce niveau la !! </a:t>
            </a:r>
          </a:p>
          <a:p>
            <a:pPr marL="0" indent="0">
              <a:buNone/>
            </a:pPr>
            <a:r>
              <a:rPr lang="fr-FR" dirty="0"/>
              <a:t>LE dernier et le PLUS important : (cela va paraitre paradoxal) mais n’essayez pas de mettre en pratique tous les conseils que vous entendrez (à partir d’aujourd’hui et avant si vous en avez eu). Il faut vous en inspirer et les garder en tête si votre méthode n’est pas au point mais, on peut vite s’y perdre et perdre du temps…. Ecoutez VOUS, vos idées, votre corps… Il faut le faire comme vous le sentez et ne pas crouler sous les conseils</a:t>
            </a:r>
          </a:p>
          <a:p>
            <a:pPr marL="0" indent="0">
              <a:buNone/>
            </a:pPr>
            <a:r>
              <a:rPr lang="fr-FR" dirty="0"/>
              <a:t>Il faut trouver le juste équilibre, VOTRE juste équilibre, chacun est unique donc aura une méthode unique !</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endParaRPr lang="fr-FR" dirty="0"/>
          </a:p>
        </p:txBody>
      </p:sp>
      <p:pic>
        <p:nvPicPr>
          <p:cNvPr id="5" name="Graphique 4" descr="Dormir">
            <a:extLst>
              <a:ext uri="{FF2B5EF4-FFF2-40B4-BE49-F238E27FC236}">
                <a16:creationId xmlns:a16="http://schemas.microsoft.com/office/drawing/2014/main" id="{C953ADB0-7D71-EB4F-A3CD-D2D23B9FD4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01363" y="660557"/>
            <a:ext cx="457200" cy="457200"/>
          </a:xfrm>
          <a:prstGeom prst="rect">
            <a:avLst/>
          </a:prstGeom>
        </p:spPr>
      </p:pic>
      <p:pic>
        <p:nvPicPr>
          <p:cNvPr id="7" name="Graphique 6" descr="Cœur">
            <a:extLst>
              <a:ext uri="{FF2B5EF4-FFF2-40B4-BE49-F238E27FC236}">
                <a16:creationId xmlns:a16="http://schemas.microsoft.com/office/drawing/2014/main" id="{7BB1182B-6BC8-DB4C-BE76-8F6C920C09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10724" y="1928126"/>
            <a:ext cx="457200" cy="457200"/>
          </a:xfrm>
          <a:prstGeom prst="rect">
            <a:avLst/>
          </a:prstGeom>
        </p:spPr>
      </p:pic>
      <p:pic>
        <p:nvPicPr>
          <p:cNvPr id="9" name="Graphique 8" descr="Batterie en charge">
            <a:extLst>
              <a:ext uri="{FF2B5EF4-FFF2-40B4-BE49-F238E27FC236}">
                <a16:creationId xmlns:a16="http://schemas.microsoft.com/office/drawing/2014/main" id="{791995FB-4F3D-5148-A254-F942DCD8CB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2925" y="2752724"/>
            <a:ext cx="352425" cy="352425"/>
          </a:xfrm>
          <a:prstGeom prst="rect">
            <a:avLst/>
          </a:prstGeom>
        </p:spPr>
      </p:pic>
      <p:pic>
        <p:nvPicPr>
          <p:cNvPr id="13" name="Graphique 12" descr="Danse">
            <a:extLst>
              <a:ext uri="{FF2B5EF4-FFF2-40B4-BE49-F238E27FC236}">
                <a16:creationId xmlns:a16="http://schemas.microsoft.com/office/drawing/2014/main" id="{02EC5CA9-15A8-864B-A2AC-65C5B8B3821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67999" y="3429000"/>
            <a:ext cx="638176" cy="638176"/>
          </a:xfrm>
          <a:prstGeom prst="rect">
            <a:avLst/>
          </a:prstGeom>
        </p:spPr>
      </p:pic>
      <p:pic>
        <p:nvPicPr>
          <p:cNvPr id="16" name="Graphique 15" descr="Balance de la justice">
            <a:extLst>
              <a:ext uri="{FF2B5EF4-FFF2-40B4-BE49-F238E27FC236}">
                <a16:creationId xmlns:a16="http://schemas.microsoft.com/office/drawing/2014/main" id="{0C2194D6-B1BC-A64A-BF4F-0A723488917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58487" y="5593799"/>
            <a:ext cx="457200" cy="457200"/>
          </a:xfrm>
          <a:prstGeom prst="rect">
            <a:avLst/>
          </a:prstGeom>
        </p:spPr>
      </p:pic>
    </p:spTree>
    <p:extLst>
      <p:ext uri="{BB962C8B-B14F-4D97-AF65-F5344CB8AC3E}">
        <p14:creationId xmlns:p14="http://schemas.microsoft.com/office/powerpoint/2010/main" val="1272571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BA6181-FBD7-B544-88F8-726D9F67D8C4}"/>
              </a:ext>
            </a:extLst>
          </p:cNvPr>
          <p:cNvSpPr>
            <a:spLocks noGrp="1"/>
          </p:cNvSpPr>
          <p:nvPr>
            <p:ph type="title"/>
          </p:nvPr>
        </p:nvSpPr>
        <p:spPr>
          <a:xfrm>
            <a:off x="1066800" y="494349"/>
            <a:ext cx="10058400" cy="1371600"/>
          </a:xfrm>
        </p:spPr>
        <p:txBody>
          <a:bodyPr/>
          <a:lstStyle/>
          <a:p>
            <a:r>
              <a:rPr lang="fr-FR" dirty="0"/>
              <a:t>Les méthodes de travail connues</a:t>
            </a:r>
          </a:p>
        </p:txBody>
      </p:sp>
      <p:graphicFrame>
        <p:nvGraphicFramePr>
          <p:cNvPr id="4" name="Tableau 4">
            <a:extLst>
              <a:ext uri="{FF2B5EF4-FFF2-40B4-BE49-F238E27FC236}">
                <a16:creationId xmlns:a16="http://schemas.microsoft.com/office/drawing/2014/main" id="{B83A14C4-BFF8-8A40-9E4D-E4EE3A9FDC12}"/>
              </a:ext>
            </a:extLst>
          </p:cNvPr>
          <p:cNvGraphicFramePr>
            <a:graphicFrameLocks noGrp="1"/>
          </p:cNvGraphicFramePr>
          <p:nvPr>
            <p:ph idx="1"/>
            <p:extLst>
              <p:ext uri="{D42A27DB-BD31-4B8C-83A1-F6EECF244321}">
                <p14:modId xmlns:p14="http://schemas.microsoft.com/office/powerpoint/2010/main" val="528823814"/>
              </p:ext>
            </p:extLst>
          </p:nvPr>
        </p:nvGraphicFramePr>
        <p:xfrm>
          <a:off x="1066800" y="1865949"/>
          <a:ext cx="10058400" cy="4023360"/>
        </p:xfrm>
        <a:graphic>
          <a:graphicData uri="http://schemas.openxmlformats.org/drawingml/2006/table">
            <a:tbl>
              <a:tblPr firstRow="1" bandRow="1">
                <a:tableStyleId>{9DCAF9ED-07DC-4A11-8D7F-57B35C25682E}</a:tableStyleId>
              </a:tblPr>
              <a:tblGrid>
                <a:gridCol w="5029200">
                  <a:extLst>
                    <a:ext uri="{9D8B030D-6E8A-4147-A177-3AD203B41FA5}">
                      <a16:colId xmlns:a16="http://schemas.microsoft.com/office/drawing/2014/main" val="379579366"/>
                    </a:ext>
                  </a:extLst>
                </a:gridCol>
                <a:gridCol w="5029200">
                  <a:extLst>
                    <a:ext uri="{9D8B030D-6E8A-4147-A177-3AD203B41FA5}">
                      <a16:colId xmlns:a16="http://schemas.microsoft.com/office/drawing/2014/main" val="842194989"/>
                    </a:ext>
                  </a:extLst>
                </a:gridCol>
              </a:tblGrid>
              <a:tr h="345467">
                <a:tc>
                  <a:txBody>
                    <a:bodyPr/>
                    <a:lstStyle/>
                    <a:p>
                      <a:r>
                        <a:rPr lang="fr-FR" dirty="0"/>
                        <a:t>La méthode des blocs</a:t>
                      </a:r>
                    </a:p>
                  </a:txBody>
                  <a:tcPr/>
                </a:tc>
                <a:tc>
                  <a:txBody>
                    <a:bodyPr/>
                    <a:lstStyle/>
                    <a:p>
                      <a:r>
                        <a:rPr lang="fr-FR" dirty="0"/>
                        <a:t>La méthode des J </a:t>
                      </a:r>
                    </a:p>
                  </a:txBody>
                  <a:tcPr/>
                </a:tc>
                <a:extLst>
                  <a:ext uri="{0D108BD9-81ED-4DB2-BD59-A6C34878D82A}">
                    <a16:rowId xmlns:a16="http://schemas.microsoft.com/office/drawing/2014/main" val="2607577284"/>
                  </a:ext>
                </a:extLst>
              </a:tr>
              <a:tr h="3151795">
                <a:tc>
                  <a:txBody>
                    <a:bodyPr/>
                    <a:lstStyle/>
                    <a:p>
                      <a:pPr marL="285750" indent="-285750">
                        <a:buFont typeface="Symbol" pitchFamily="2" charset="2"/>
                        <a:buChar char="Þ"/>
                      </a:pPr>
                      <a:r>
                        <a:rPr lang="fr-FR" dirty="0"/>
                        <a:t>Par matière, créneau de plusieurs heures pour réviser une matière </a:t>
                      </a:r>
                    </a:p>
                    <a:p>
                      <a:pPr marL="285750" indent="-285750">
                        <a:buFont typeface="Symbol" pitchFamily="2" charset="2"/>
                        <a:buChar char="Þ"/>
                      </a:pPr>
                      <a:r>
                        <a:rPr lang="fr-FR" dirty="0"/>
                        <a:t>LES POINTS + : </a:t>
                      </a:r>
                    </a:p>
                    <a:p>
                      <a:pPr marL="0" indent="0">
                        <a:buFont typeface="Symbol" pitchFamily="2" charset="2"/>
                        <a:buNone/>
                      </a:pPr>
                      <a:r>
                        <a:rPr lang="fr-FR" dirty="0"/>
                        <a:t>Permet de rester focus sur une matière,</a:t>
                      </a:r>
                    </a:p>
                    <a:p>
                      <a:pPr marL="0" indent="0">
                        <a:buFont typeface="Symbol" pitchFamily="2" charset="2"/>
                        <a:buNone/>
                      </a:pPr>
                      <a:r>
                        <a:rPr lang="fr-FR" dirty="0"/>
                        <a:t>Donne l’impression d’avancer d’un coup</a:t>
                      </a:r>
                    </a:p>
                    <a:p>
                      <a:pPr marL="0" indent="0">
                        <a:buFont typeface="Symbol" pitchFamily="2" charset="2"/>
                        <a:buNone/>
                      </a:pPr>
                      <a:r>
                        <a:rPr lang="fr-FR" dirty="0"/>
                        <a:t>=&gt; LES POINTS - :</a:t>
                      </a:r>
                    </a:p>
                    <a:p>
                      <a:pPr marL="0" indent="0">
                        <a:buFont typeface="Symbol" pitchFamily="2" charset="2"/>
                        <a:buNone/>
                      </a:pPr>
                      <a:r>
                        <a:rPr lang="fr-FR" dirty="0"/>
                        <a:t>+ le week-end car prend du temps </a:t>
                      </a:r>
                    </a:p>
                    <a:p>
                      <a:pPr marL="0" indent="0">
                        <a:buFont typeface="Symbol" pitchFamily="2" charset="2"/>
                        <a:buNone/>
                      </a:pPr>
                      <a:r>
                        <a:rPr lang="fr-FR" dirty="0"/>
                        <a:t>Peut être vite lassant, et – de concentration a la fin </a:t>
                      </a:r>
                    </a:p>
                    <a:p>
                      <a:pPr marL="0" indent="0">
                        <a:buFont typeface="Symbol" pitchFamily="2" charset="2"/>
                        <a:buNone/>
                      </a:pPr>
                      <a:endParaRPr lang="fr-FR" dirty="0"/>
                    </a:p>
                  </a:txBody>
                  <a:tcPr/>
                </a:tc>
                <a:tc>
                  <a:txBody>
                    <a:bodyPr/>
                    <a:lstStyle/>
                    <a:p>
                      <a:pPr marL="285750" indent="-285750">
                        <a:buFont typeface="Symbol" pitchFamily="2" charset="2"/>
                        <a:buChar char="Þ"/>
                      </a:pPr>
                      <a:r>
                        <a:rPr lang="fr-FR" dirty="0"/>
                        <a:t>Revoir les cours à certains intervalles de temps ( exemple : J0,J2,J6,J8…)</a:t>
                      </a:r>
                    </a:p>
                    <a:p>
                      <a:pPr marL="285750" indent="-285750">
                        <a:buFont typeface="Symbol" pitchFamily="2" charset="2"/>
                        <a:buChar char="Þ"/>
                      </a:pPr>
                      <a:r>
                        <a:rPr lang="fr-FR" dirty="0"/>
                        <a:t>LES POINTS + :</a:t>
                      </a:r>
                    </a:p>
                    <a:p>
                      <a:pPr marL="0" indent="0">
                        <a:buFont typeface="Arial" panose="020B0604020202020204" pitchFamily="34" charset="0"/>
                        <a:buNone/>
                      </a:pPr>
                      <a:r>
                        <a:rPr lang="fr-FR" dirty="0"/>
                        <a:t>Donne un rythme et permet de retravailler à certains intervalles bien pour la mémoire.</a:t>
                      </a:r>
                    </a:p>
                    <a:p>
                      <a:pPr marL="0" indent="0">
                        <a:buFont typeface="Arial" panose="020B0604020202020204" pitchFamily="34" charset="0"/>
                        <a:buNone/>
                      </a:pPr>
                      <a:r>
                        <a:rPr lang="fr-FR" dirty="0"/>
                        <a:t>Planning cadrés par ces intervalles</a:t>
                      </a:r>
                    </a:p>
                    <a:p>
                      <a:pPr marL="285750" indent="-285750">
                        <a:buFont typeface="Symbol" pitchFamily="2" charset="2"/>
                        <a:buChar char="Þ"/>
                      </a:pPr>
                      <a:r>
                        <a:rPr lang="fr-FR" dirty="0"/>
                        <a:t>LES POINTS - : </a:t>
                      </a:r>
                    </a:p>
                    <a:p>
                      <a:pPr marL="0" indent="0">
                        <a:buFont typeface="Symbol" pitchFamily="2" charset="2"/>
                        <a:buNone/>
                      </a:pPr>
                      <a:r>
                        <a:rPr lang="fr-FR" dirty="0"/>
                        <a:t>Peut être frustrant si on veut bosser autre chose, (exemple : une fiche rentre plus facilement qu’une autre, on voudra modifier cet ordre pré conçu) </a:t>
                      </a:r>
                    </a:p>
                    <a:p>
                      <a:pPr marL="0" indent="0">
                        <a:buFont typeface="Symbol" pitchFamily="2" charset="2"/>
                        <a:buNone/>
                      </a:pPr>
                      <a:r>
                        <a:rPr lang="fr-FR" dirty="0"/>
                        <a:t>Organisation complexe mais qui permet d’être structuré </a:t>
                      </a:r>
                    </a:p>
                  </a:txBody>
                  <a:tcPr/>
                </a:tc>
                <a:extLst>
                  <a:ext uri="{0D108BD9-81ED-4DB2-BD59-A6C34878D82A}">
                    <a16:rowId xmlns:a16="http://schemas.microsoft.com/office/drawing/2014/main" val="1117955236"/>
                  </a:ext>
                </a:extLst>
              </a:tr>
            </a:tbl>
          </a:graphicData>
        </a:graphic>
      </p:graphicFrame>
    </p:spTree>
    <p:extLst>
      <p:ext uri="{BB962C8B-B14F-4D97-AF65-F5344CB8AC3E}">
        <p14:creationId xmlns:p14="http://schemas.microsoft.com/office/powerpoint/2010/main" val="329299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2DE816F5-43F5-3F45-82D5-9ECCE7C0FFF9}"/>
              </a:ext>
            </a:extLst>
          </p:cNvPr>
          <p:cNvSpPr txBox="1">
            <a:spLocks noGrp="1"/>
          </p:cNvSpPr>
          <p:nvPr>
            <p:ph idx="1"/>
          </p:nvPr>
        </p:nvSpPr>
        <p:spPr>
          <a:xfrm>
            <a:off x="1066800" y="688657"/>
            <a:ext cx="10058400" cy="5609228"/>
          </a:xfrm>
          <a:prstGeom prst="rect">
            <a:avLst/>
          </a:prstGeom>
          <a:noFill/>
        </p:spPr>
        <p:txBody>
          <a:bodyPr wrap="square" rtlCol="0">
            <a:spAutoFit/>
          </a:bodyPr>
          <a:lstStyle/>
          <a:p>
            <a:r>
              <a:rPr lang="fr-FR" dirty="0"/>
              <a:t>Mon expérience (à titre indicatif) :</a:t>
            </a:r>
          </a:p>
          <a:p>
            <a:r>
              <a:rPr lang="fr-FR" dirty="0"/>
              <a:t> </a:t>
            </a:r>
            <a:r>
              <a:rPr lang="fr-FR" u="sng" dirty="0"/>
              <a:t>méthode des blocs </a:t>
            </a:r>
            <a:r>
              <a:rPr lang="fr-FR" dirty="0"/>
              <a:t>: ne me correspondait pas donc je l’ai revisitée en prenant des créneaux plus petits (2h max) pour rester focus mais être efficace quand même. Changer en permanence de matière me semble peut efficace car il faut du temps pour se remettre dedans à chaque fois … donc temps de réel apprentissage court. Mais pour les matières comme anatomie = top +++</a:t>
            </a:r>
          </a:p>
          <a:p>
            <a:r>
              <a:rPr lang="fr-FR" u="sng" dirty="0"/>
              <a:t>Méthode des J </a:t>
            </a:r>
            <a:r>
              <a:rPr lang="fr-FR" dirty="0"/>
              <a:t>: Organisation trop complexe a mettre en place selon moi, bien dans certaines matières de par cœur. Je l’utilisais indirectement grâce a une méthode (fabuleuse) qui est la méthode des ANKIS. </a:t>
            </a:r>
          </a:p>
          <a:p>
            <a:r>
              <a:rPr lang="fr-FR" u="sng" dirty="0"/>
              <a:t>LE concept des ANKIS </a:t>
            </a:r>
            <a:r>
              <a:rPr lang="fr-FR" dirty="0"/>
              <a:t>: Je rentre mes questions, les réponses associées et je m’entraine a y répondre en mettant a chaque fois si c’était facile, difficile…</a:t>
            </a:r>
          </a:p>
          <a:p>
            <a:pPr marL="0" indent="0">
              <a:buNone/>
            </a:pPr>
            <a:r>
              <a:rPr lang="fr-FR" dirty="0"/>
              <a:t>LES POINTS TOP : conçu par des spécialistes de la mémoire donc super efficace !!</a:t>
            </a:r>
          </a:p>
          <a:p>
            <a:pPr marL="0" indent="0">
              <a:buNone/>
            </a:pPr>
            <a:r>
              <a:rPr lang="fr-FR" dirty="0"/>
              <a:t>LES POINTS DE VIGILANCE : il faut le faire tous les jours sinon perte de temps </a:t>
            </a:r>
          </a:p>
          <a:p>
            <a:pPr marL="0" indent="0">
              <a:buNone/>
            </a:pPr>
            <a:r>
              <a:rPr lang="fr-FR" dirty="0"/>
              <a:t>Il faut faire des cartes courtes sinon on a pas envie de l’apprendre et on la passe a chaque fois donc risque de passer a coté de choses importantes !!</a:t>
            </a:r>
          </a:p>
          <a:p>
            <a:pPr marL="0" indent="0">
              <a:buNone/>
            </a:pPr>
            <a:r>
              <a:rPr lang="fr-FR" dirty="0"/>
              <a:t>Super utile : en sémantique, en pharmacologie,  les choses qui ne rentrent pas, les pièges dans lesquels on tombe tout le temps…</a:t>
            </a:r>
          </a:p>
        </p:txBody>
      </p:sp>
    </p:spTree>
    <p:extLst>
      <p:ext uri="{BB962C8B-B14F-4D97-AF65-F5344CB8AC3E}">
        <p14:creationId xmlns:p14="http://schemas.microsoft.com/office/powerpoint/2010/main" val="796417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84350C-1468-4541-9CF7-8E3E6E9532EA}"/>
              </a:ext>
            </a:extLst>
          </p:cNvPr>
          <p:cNvSpPr>
            <a:spLocks noGrp="1"/>
          </p:cNvSpPr>
          <p:nvPr>
            <p:ph type="title"/>
          </p:nvPr>
        </p:nvSpPr>
        <p:spPr>
          <a:xfrm>
            <a:off x="1797056" y="461929"/>
            <a:ext cx="10058400" cy="1371600"/>
          </a:xfrm>
        </p:spPr>
        <p:txBody>
          <a:bodyPr/>
          <a:lstStyle/>
          <a:p>
            <a:r>
              <a:rPr lang="fr-FR" dirty="0"/>
              <a:t>Tuto ANKI </a:t>
            </a:r>
          </a:p>
        </p:txBody>
      </p:sp>
      <p:pic>
        <p:nvPicPr>
          <p:cNvPr id="5" name="Espace réservé du contenu 4">
            <a:extLst>
              <a:ext uri="{FF2B5EF4-FFF2-40B4-BE49-F238E27FC236}">
                <a16:creationId xmlns:a16="http://schemas.microsoft.com/office/drawing/2014/main" id="{1D9FD403-77CA-D748-BDD2-F5CCB1020611}"/>
              </a:ext>
            </a:extLst>
          </p:cNvPr>
          <p:cNvPicPr>
            <a:picLocks noGrp="1" noChangeAspect="1"/>
          </p:cNvPicPr>
          <p:nvPr>
            <p:ph idx="1"/>
          </p:nvPr>
        </p:nvPicPr>
        <p:blipFill>
          <a:blip r:embed="rId2"/>
          <a:stretch>
            <a:fillRect/>
          </a:stretch>
        </p:blipFill>
        <p:spPr>
          <a:xfrm>
            <a:off x="5145314" y="1750984"/>
            <a:ext cx="2104000" cy="4555862"/>
          </a:xfrm>
        </p:spPr>
      </p:pic>
      <p:pic>
        <p:nvPicPr>
          <p:cNvPr id="8" name="Image 7">
            <a:extLst>
              <a:ext uri="{FF2B5EF4-FFF2-40B4-BE49-F238E27FC236}">
                <a16:creationId xmlns:a16="http://schemas.microsoft.com/office/drawing/2014/main" id="{98F96289-3D72-E14A-B523-C37D5272F9B5}"/>
              </a:ext>
            </a:extLst>
          </p:cNvPr>
          <p:cNvPicPr>
            <a:picLocks noChangeAspect="1"/>
          </p:cNvPicPr>
          <p:nvPr/>
        </p:nvPicPr>
        <p:blipFill>
          <a:blip r:embed="rId3"/>
          <a:stretch>
            <a:fillRect/>
          </a:stretch>
        </p:blipFill>
        <p:spPr>
          <a:xfrm>
            <a:off x="7642130" y="1750982"/>
            <a:ext cx="2104001" cy="4555864"/>
          </a:xfrm>
          <a:prstGeom prst="rect">
            <a:avLst/>
          </a:prstGeom>
        </p:spPr>
      </p:pic>
      <p:pic>
        <p:nvPicPr>
          <p:cNvPr id="10" name="Image 9">
            <a:extLst>
              <a:ext uri="{FF2B5EF4-FFF2-40B4-BE49-F238E27FC236}">
                <a16:creationId xmlns:a16="http://schemas.microsoft.com/office/drawing/2014/main" id="{319048EA-B1CE-A542-AD0B-383657A9573C}"/>
              </a:ext>
            </a:extLst>
          </p:cNvPr>
          <p:cNvPicPr>
            <a:picLocks noChangeAspect="1"/>
          </p:cNvPicPr>
          <p:nvPr/>
        </p:nvPicPr>
        <p:blipFill rotWithShape="1">
          <a:blip r:embed="rId4"/>
          <a:srcRect t="22260"/>
          <a:stretch/>
        </p:blipFill>
        <p:spPr>
          <a:xfrm>
            <a:off x="9887374" y="314397"/>
            <a:ext cx="2019543" cy="3399593"/>
          </a:xfrm>
          <a:prstGeom prst="rect">
            <a:avLst/>
          </a:prstGeom>
        </p:spPr>
      </p:pic>
      <p:pic>
        <p:nvPicPr>
          <p:cNvPr id="12" name="Image 11">
            <a:extLst>
              <a:ext uri="{FF2B5EF4-FFF2-40B4-BE49-F238E27FC236}">
                <a16:creationId xmlns:a16="http://schemas.microsoft.com/office/drawing/2014/main" id="{DE24AF53-27F9-804B-8051-FB4A3E1308F9}"/>
              </a:ext>
            </a:extLst>
          </p:cNvPr>
          <p:cNvPicPr>
            <a:picLocks noChangeAspect="1"/>
          </p:cNvPicPr>
          <p:nvPr/>
        </p:nvPicPr>
        <p:blipFill>
          <a:blip r:embed="rId5"/>
          <a:stretch>
            <a:fillRect/>
          </a:stretch>
        </p:blipFill>
        <p:spPr>
          <a:xfrm>
            <a:off x="784315" y="1750982"/>
            <a:ext cx="2104001" cy="4555864"/>
          </a:xfrm>
          <a:prstGeom prst="rect">
            <a:avLst/>
          </a:prstGeom>
        </p:spPr>
      </p:pic>
      <p:cxnSp>
        <p:nvCxnSpPr>
          <p:cNvPr id="14" name="Connecteur droit avec flèche 13">
            <a:extLst>
              <a:ext uri="{FF2B5EF4-FFF2-40B4-BE49-F238E27FC236}">
                <a16:creationId xmlns:a16="http://schemas.microsoft.com/office/drawing/2014/main" id="{CFEF8685-C164-B343-B540-AECEF67F0598}"/>
              </a:ext>
            </a:extLst>
          </p:cNvPr>
          <p:cNvCxnSpPr>
            <a:cxnSpLocks/>
          </p:cNvCxnSpPr>
          <p:nvPr/>
        </p:nvCxnSpPr>
        <p:spPr>
          <a:xfrm flipH="1">
            <a:off x="2366682" y="2014193"/>
            <a:ext cx="910962" cy="944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A60AC463-D0CE-514D-BC4D-A820A9AD1571}"/>
              </a:ext>
            </a:extLst>
          </p:cNvPr>
          <p:cNvCxnSpPr/>
          <p:nvPr/>
        </p:nvCxnSpPr>
        <p:spPr>
          <a:xfrm flipH="1">
            <a:off x="2445869" y="2990626"/>
            <a:ext cx="924934" cy="438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D1032966-2298-FA4E-AB16-6390BB4268C8}"/>
              </a:ext>
            </a:extLst>
          </p:cNvPr>
          <p:cNvCxnSpPr>
            <a:cxnSpLocks/>
            <a:stCxn id="23" idx="3"/>
          </p:cNvCxnSpPr>
          <p:nvPr/>
        </p:nvCxnSpPr>
        <p:spPr>
          <a:xfrm>
            <a:off x="4711849" y="1920259"/>
            <a:ext cx="894248" cy="290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Ellipse 19">
            <a:extLst>
              <a:ext uri="{FF2B5EF4-FFF2-40B4-BE49-F238E27FC236}">
                <a16:creationId xmlns:a16="http://schemas.microsoft.com/office/drawing/2014/main" id="{6C5ADABB-EB7A-9B4B-BF3D-FDB8B7C21A8A}"/>
              </a:ext>
            </a:extLst>
          </p:cNvPr>
          <p:cNvSpPr/>
          <p:nvPr/>
        </p:nvSpPr>
        <p:spPr>
          <a:xfrm>
            <a:off x="5310999" y="2112313"/>
            <a:ext cx="1721224" cy="7801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EBF0E682-409B-DD4C-945B-B521D8544579}"/>
              </a:ext>
            </a:extLst>
          </p:cNvPr>
          <p:cNvSpPr/>
          <p:nvPr/>
        </p:nvSpPr>
        <p:spPr>
          <a:xfrm>
            <a:off x="7542300" y="2565874"/>
            <a:ext cx="2245244" cy="1463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F31B16DE-8BBE-E04B-B064-3FFF4B2956F0}"/>
              </a:ext>
            </a:extLst>
          </p:cNvPr>
          <p:cNvSpPr/>
          <p:nvPr/>
        </p:nvSpPr>
        <p:spPr>
          <a:xfrm>
            <a:off x="7542300" y="5701553"/>
            <a:ext cx="2245244" cy="6992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CE341AA1-D925-0640-8BE3-D8A028F763F6}"/>
              </a:ext>
            </a:extLst>
          </p:cNvPr>
          <p:cNvSpPr txBox="1"/>
          <p:nvPr/>
        </p:nvSpPr>
        <p:spPr>
          <a:xfrm>
            <a:off x="3370803" y="1750982"/>
            <a:ext cx="1341046" cy="338554"/>
          </a:xfrm>
          <a:prstGeom prst="rect">
            <a:avLst/>
          </a:prstGeom>
          <a:noFill/>
        </p:spPr>
        <p:txBody>
          <a:bodyPr wrap="square" rtlCol="0">
            <a:spAutoFit/>
          </a:bodyPr>
          <a:lstStyle/>
          <a:p>
            <a:r>
              <a:rPr lang="fr-FR" sz="1600" dirty="0"/>
              <a:t>La question</a:t>
            </a:r>
          </a:p>
        </p:txBody>
      </p:sp>
      <p:sp>
        <p:nvSpPr>
          <p:cNvPr id="24" name="ZoneTexte 23">
            <a:extLst>
              <a:ext uri="{FF2B5EF4-FFF2-40B4-BE49-F238E27FC236}">
                <a16:creationId xmlns:a16="http://schemas.microsoft.com/office/drawing/2014/main" id="{007ADFC3-B1E4-3345-81D1-5589657461D7}"/>
              </a:ext>
            </a:extLst>
          </p:cNvPr>
          <p:cNvSpPr txBox="1"/>
          <p:nvPr/>
        </p:nvSpPr>
        <p:spPr>
          <a:xfrm>
            <a:off x="3474720" y="2796988"/>
            <a:ext cx="1237129" cy="307777"/>
          </a:xfrm>
          <a:prstGeom prst="rect">
            <a:avLst/>
          </a:prstGeom>
          <a:noFill/>
        </p:spPr>
        <p:txBody>
          <a:bodyPr wrap="square" rtlCol="0">
            <a:spAutoFit/>
          </a:bodyPr>
          <a:lstStyle/>
          <a:p>
            <a:r>
              <a:rPr lang="fr-FR" sz="1400" dirty="0"/>
              <a:t>La réponse</a:t>
            </a:r>
          </a:p>
        </p:txBody>
      </p:sp>
      <p:cxnSp>
        <p:nvCxnSpPr>
          <p:cNvPr id="28" name="Connecteur droit avec flèche 27">
            <a:extLst>
              <a:ext uri="{FF2B5EF4-FFF2-40B4-BE49-F238E27FC236}">
                <a16:creationId xmlns:a16="http://schemas.microsoft.com/office/drawing/2014/main" id="{D2CFA291-B4CA-C04A-8044-A62D1A652EA7}"/>
              </a:ext>
            </a:extLst>
          </p:cNvPr>
          <p:cNvCxnSpPr>
            <a:cxnSpLocks/>
            <a:endCxn id="21" idx="2"/>
          </p:cNvCxnSpPr>
          <p:nvPr/>
        </p:nvCxnSpPr>
        <p:spPr>
          <a:xfrm>
            <a:off x="4549870" y="2990625"/>
            <a:ext cx="2992430" cy="306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3F91FC5F-889E-B146-A160-D75BA6298B27}"/>
              </a:ext>
            </a:extLst>
          </p:cNvPr>
          <p:cNvSpPr txBox="1"/>
          <p:nvPr/>
        </p:nvSpPr>
        <p:spPr>
          <a:xfrm>
            <a:off x="9887374" y="5446693"/>
            <a:ext cx="2019543" cy="954107"/>
          </a:xfrm>
          <a:prstGeom prst="rect">
            <a:avLst/>
          </a:prstGeom>
          <a:noFill/>
        </p:spPr>
        <p:txBody>
          <a:bodyPr wrap="square" rtlCol="0">
            <a:spAutoFit/>
          </a:bodyPr>
          <a:lstStyle/>
          <a:p>
            <a:r>
              <a:rPr lang="fr-FR" sz="1400" dirty="0"/>
              <a:t>Le niveau de difficulté et le nombre de jours avant de la revoir </a:t>
            </a:r>
          </a:p>
        </p:txBody>
      </p:sp>
      <p:sp>
        <p:nvSpPr>
          <p:cNvPr id="31" name="ZoneTexte 30">
            <a:extLst>
              <a:ext uri="{FF2B5EF4-FFF2-40B4-BE49-F238E27FC236}">
                <a16:creationId xmlns:a16="http://schemas.microsoft.com/office/drawing/2014/main" id="{3303325D-A800-634B-88D1-39CA0546869C}"/>
              </a:ext>
            </a:extLst>
          </p:cNvPr>
          <p:cNvSpPr txBox="1"/>
          <p:nvPr/>
        </p:nvSpPr>
        <p:spPr>
          <a:xfrm>
            <a:off x="10246307" y="3657466"/>
            <a:ext cx="1301675" cy="769441"/>
          </a:xfrm>
          <a:prstGeom prst="rect">
            <a:avLst/>
          </a:prstGeom>
          <a:noFill/>
        </p:spPr>
        <p:txBody>
          <a:bodyPr wrap="square" rtlCol="0">
            <a:spAutoFit/>
          </a:bodyPr>
          <a:lstStyle/>
          <a:p>
            <a:r>
              <a:rPr lang="fr-FR" sz="1100" dirty="0"/>
              <a:t>On peut même insérer des images, des </a:t>
            </a:r>
            <a:r>
              <a:rPr lang="fr-FR" sz="1100" dirty="0" err="1"/>
              <a:t>audios</a:t>
            </a:r>
            <a:r>
              <a:rPr lang="fr-FR" sz="1100" dirty="0"/>
              <a:t>…</a:t>
            </a:r>
          </a:p>
        </p:txBody>
      </p:sp>
      <p:pic>
        <p:nvPicPr>
          <p:cNvPr id="33" name="Image 32">
            <a:extLst>
              <a:ext uri="{FF2B5EF4-FFF2-40B4-BE49-F238E27FC236}">
                <a16:creationId xmlns:a16="http://schemas.microsoft.com/office/drawing/2014/main" id="{AFAA24A0-86C6-0D4C-9B92-C08E2A5FEF8D}"/>
              </a:ext>
            </a:extLst>
          </p:cNvPr>
          <p:cNvPicPr>
            <a:picLocks noChangeAspect="1"/>
          </p:cNvPicPr>
          <p:nvPr/>
        </p:nvPicPr>
        <p:blipFill>
          <a:blip r:embed="rId6"/>
          <a:stretch>
            <a:fillRect/>
          </a:stretch>
        </p:blipFill>
        <p:spPr>
          <a:xfrm>
            <a:off x="891090" y="554693"/>
            <a:ext cx="808036" cy="1010045"/>
          </a:xfrm>
          <a:prstGeom prst="rect">
            <a:avLst/>
          </a:prstGeom>
        </p:spPr>
      </p:pic>
    </p:spTree>
    <p:extLst>
      <p:ext uri="{BB962C8B-B14F-4D97-AF65-F5344CB8AC3E}">
        <p14:creationId xmlns:p14="http://schemas.microsoft.com/office/powerpoint/2010/main" val="2219924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AEF1A7-3C50-8144-BF20-280068489AA7}"/>
              </a:ext>
            </a:extLst>
          </p:cNvPr>
          <p:cNvSpPr>
            <a:spLocks noGrp="1"/>
          </p:cNvSpPr>
          <p:nvPr>
            <p:ph type="title"/>
          </p:nvPr>
        </p:nvSpPr>
        <p:spPr>
          <a:xfrm>
            <a:off x="217715" y="0"/>
            <a:ext cx="10058400" cy="1371600"/>
          </a:xfrm>
        </p:spPr>
        <p:txBody>
          <a:bodyPr/>
          <a:lstStyle/>
          <a:p>
            <a:r>
              <a:rPr lang="fr-FR" dirty="0"/>
              <a:t>Exemples de plannings…</a:t>
            </a:r>
          </a:p>
        </p:txBody>
      </p:sp>
      <p:pic>
        <p:nvPicPr>
          <p:cNvPr id="5" name="Espace réservé du contenu 4">
            <a:extLst>
              <a:ext uri="{FF2B5EF4-FFF2-40B4-BE49-F238E27FC236}">
                <a16:creationId xmlns:a16="http://schemas.microsoft.com/office/drawing/2014/main" id="{51E8C7C2-4A4A-2844-97BA-7CFB85BA516C}"/>
              </a:ext>
            </a:extLst>
          </p:cNvPr>
          <p:cNvPicPr>
            <a:picLocks noGrp="1" noChangeAspect="1"/>
          </p:cNvPicPr>
          <p:nvPr>
            <p:ph idx="1"/>
          </p:nvPr>
        </p:nvPicPr>
        <p:blipFill>
          <a:blip r:embed="rId2"/>
          <a:stretch>
            <a:fillRect/>
          </a:stretch>
        </p:blipFill>
        <p:spPr>
          <a:xfrm>
            <a:off x="999276" y="1175658"/>
            <a:ext cx="10353383" cy="4783818"/>
          </a:xfrm>
        </p:spPr>
      </p:pic>
    </p:spTree>
    <p:extLst>
      <p:ext uri="{BB962C8B-B14F-4D97-AF65-F5344CB8AC3E}">
        <p14:creationId xmlns:p14="http://schemas.microsoft.com/office/powerpoint/2010/main" val="230722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70CFF-063D-A546-B118-CD60FEB580DC}"/>
              </a:ext>
            </a:extLst>
          </p:cNvPr>
          <p:cNvSpPr>
            <a:spLocks noGrp="1"/>
          </p:cNvSpPr>
          <p:nvPr>
            <p:ph type="title"/>
          </p:nvPr>
        </p:nvSpPr>
        <p:spPr>
          <a:xfrm>
            <a:off x="299357" y="188260"/>
            <a:ext cx="6518538" cy="1371600"/>
          </a:xfrm>
        </p:spPr>
        <p:txBody>
          <a:bodyPr/>
          <a:lstStyle/>
          <a:p>
            <a:r>
              <a:rPr lang="fr-FR" dirty="0"/>
              <a:t>Un de mes plannings</a:t>
            </a:r>
          </a:p>
        </p:txBody>
      </p:sp>
      <p:graphicFrame>
        <p:nvGraphicFramePr>
          <p:cNvPr id="4" name="Tableau 4">
            <a:extLst>
              <a:ext uri="{FF2B5EF4-FFF2-40B4-BE49-F238E27FC236}">
                <a16:creationId xmlns:a16="http://schemas.microsoft.com/office/drawing/2014/main" id="{FBFA9C93-CF46-6940-8B9D-0985D1212A99}"/>
              </a:ext>
            </a:extLst>
          </p:cNvPr>
          <p:cNvGraphicFramePr>
            <a:graphicFrameLocks noGrp="1"/>
          </p:cNvGraphicFramePr>
          <p:nvPr>
            <p:ph idx="1"/>
            <p:extLst>
              <p:ext uri="{D42A27DB-BD31-4B8C-83A1-F6EECF244321}">
                <p14:modId xmlns:p14="http://schemas.microsoft.com/office/powerpoint/2010/main" val="19766984"/>
              </p:ext>
            </p:extLst>
          </p:nvPr>
        </p:nvGraphicFramePr>
        <p:xfrm>
          <a:off x="299357" y="1543818"/>
          <a:ext cx="11593286" cy="3770364"/>
        </p:xfrm>
        <a:graphic>
          <a:graphicData uri="http://schemas.openxmlformats.org/drawingml/2006/table">
            <a:tbl>
              <a:tblPr firstRow="1" bandRow="1">
                <a:tableStyleId>{21E4AEA4-8DFA-4A89-87EB-49C32662AFE0}</a:tableStyleId>
              </a:tblPr>
              <a:tblGrid>
                <a:gridCol w="1443789">
                  <a:extLst>
                    <a:ext uri="{9D8B030D-6E8A-4147-A177-3AD203B41FA5}">
                      <a16:colId xmlns:a16="http://schemas.microsoft.com/office/drawing/2014/main" val="3231576606"/>
                    </a:ext>
                  </a:extLst>
                </a:gridCol>
                <a:gridCol w="1454533">
                  <a:extLst>
                    <a:ext uri="{9D8B030D-6E8A-4147-A177-3AD203B41FA5}">
                      <a16:colId xmlns:a16="http://schemas.microsoft.com/office/drawing/2014/main" val="3110788972"/>
                    </a:ext>
                  </a:extLst>
                </a:gridCol>
                <a:gridCol w="1449159">
                  <a:extLst>
                    <a:ext uri="{9D8B030D-6E8A-4147-A177-3AD203B41FA5}">
                      <a16:colId xmlns:a16="http://schemas.microsoft.com/office/drawing/2014/main" val="3561005939"/>
                    </a:ext>
                  </a:extLst>
                </a:gridCol>
                <a:gridCol w="1449161">
                  <a:extLst>
                    <a:ext uri="{9D8B030D-6E8A-4147-A177-3AD203B41FA5}">
                      <a16:colId xmlns:a16="http://schemas.microsoft.com/office/drawing/2014/main" val="3863144478"/>
                    </a:ext>
                  </a:extLst>
                </a:gridCol>
                <a:gridCol w="1449161">
                  <a:extLst>
                    <a:ext uri="{9D8B030D-6E8A-4147-A177-3AD203B41FA5}">
                      <a16:colId xmlns:a16="http://schemas.microsoft.com/office/drawing/2014/main" val="2412833733"/>
                    </a:ext>
                  </a:extLst>
                </a:gridCol>
                <a:gridCol w="1449161">
                  <a:extLst>
                    <a:ext uri="{9D8B030D-6E8A-4147-A177-3AD203B41FA5}">
                      <a16:colId xmlns:a16="http://schemas.microsoft.com/office/drawing/2014/main" val="3010439869"/>
                    </a:ext>
                  </a:extLst>
                </a:gridCol>
                <a:gridCol w="1449161">
                  <a:extLst>
                    <a:ext uri="{9D8B030D-6E8A-4147-A177-3AD203B41FA5}">
                      <a16:colId xmlns:a16="http://schemas.microsoft.com/office/drawing/2014/main" val="2381042535"/>
                    </a:ext>
                  </a:extLst>
                </a:gridCol>
                <a:gridCol w="1449161">
                  <a:extLst>
                    <a:ext uri="{9D8B030D-6E8A-4147-A177-3AD203B41FA5}">
                      <a16:colId xmlns:a16="http://schemas.microsoft.com/office/drawing/2014/main" val="4074609418"/>
                    </a:ext>
                  </a:extLst>
                </a:gridCol>
              </a:tblGrid>
              <a:tr h="653650">
                <a:tc>
                  <a:txBody>
                    <a:bodyPr/>
                    <a:lstStyle/>
                    <a:p>
                      <a:endParaRPr lang="fr-FR" dirty="0"/>
                    </a:p>
                  </a:txBody>
                  <a:tcPr/>
                </a:tc>
                <a:tc>
                  <a:txBody>
                    <a:bodyPr/>
                    <a:lstStyle/>
                    <a:p>
                      <a:r>
                        <a:rPr lang="fr-FR" dirty="0"/>
                        <a:t>Lundi </a:t>
                      </a:r>
                    </a:p>
                  </a:txBody>
                  <a:tcPr/>
                </a:tc>
                <a:tc>
                  <a:txBody>
                    <a:bodyPr/>
                    <a:lstStyle/>
                    <a:p>
                      <a:r>
                        <a:rPr lang="fr-FR" dirty="0"/>
                        <a:t>Mardi </a:t>
                      </a:r>
                    </a:p>
                  </a:txBody>
                  <a:tcPr/>
                </a:tc>
                <a:tc>
                  <a:txBody>
                    <a:bodyPr/>
                    <a:lstStyle/>
                    <a:p>
                      <a:r>
                        <a:rPr lang="fr-FR" dirty="0"/>
                        <a:t>Mercredi </a:t>
                      </a:r>
                    </a:p>
                  </a:txBody>
                  <a:tcPr/>
                </a:tc>
                <a:tc>
                  <a:txBody>
                    <a:bodyPr/>
                    <a:lstStyle/>
                    <a:p>
                      <a:r>
                        <a:rPr lang="fr-FR" dirty="0"/>
                        <a:t>Jeudi </a:t>
                      </a:r>
                    </a:p>
                  </a:txBody>
                  <a:tcPr/>
                </a:tc>
                <a:tc>
                  <a:txBody>
                    <a:bodyPr/>
                    <a:lstStyle/>
                    <a:p>
                      <a:r>
                        <a:rPr lang="fr-FR" dirty="0"/>
                        <a:t>Vendredi</a:t>
                      </a:r>
                    </a:p>
                  </a:txBody>
                  <a:tcPr/>
                </a:tc>
                <a:tc>
                  <a:txBody>
                    <a:bodyPr/>
                    <a:lstStyle/>
                    <a:p>
                      <a:r>
                        <a:rPr lang="fr-FR" dirty="0"/>
                        <a:t>Samedi </a:t>
                      </a:r>
                    </a:p>
                  </a:txBody>
                  <a:tcPr/>
                </a:tc>
                <a:tc>
                  <a:txBody>
                    <a:bodyPr/>
                    <a:lstStyle/>
                    <a:p>
                      <a:r>
                        <a:rPr lang="fr-FR" dirty="0"/>
                        <a:t>Dimanche</a:t>
                      </a:r>
                    </a:p>
                  </a:txBody>
                  <a:tcPr/>
                </a:tc>
                <a:extLst>
                  <a:ext uri="{0D108BD9-81ED-4DB2-BD59-A6C34878D82A}">
                    <a16:rowId xmlns:a16="http://schemas.microsoft.com/office/drawing/2014/main" val="1497025230"/>
                  </a:ext>
                </a:extLst>
              </a:tr>
              <a:tr h="373514">
                <a:tc>
                  <a:txBody>
                    <a:bodyPr/>
                    <a:lstStyle/>
                    <a:p>
                      <a:r>
                        <a:rPr lang="fr-FR" b="1" dirty="0"/>
                        <a:t>7h-8h</a:t>
                      </a:r>
                    </a:p>
                  </a:txBody>
                  <a:tcPr/>
                </a:tc>
                <a:tc>
                  <a:txBody>
                    <a:bodyPr/>
                    <a:lstStyle/>
                    <a:p>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ANKI</a:t>
                      </a:r>
                    </a:p>
                  </a:txBody>
                  <a:tcPr/>
                </a:tc>
                <a:extLst>
                  <a:ext uri="{0D108BD9-81ED-4DB2-BD59-A6C34878D82A}">
                    <a16:rowId xmlns:a16="http://schemas.microsoft.com/office/drawing/2014/main" val="3217309923"/>
                  </a:ext>
                </a:extLst>
              </a:tr>
              <a:tr h="373514">
                <a:tc>
                  <a:txBody>
                    <a:bodyPr/>
                    <a:lstStyle/>
                    <a:p>
                      <a:r>
                        <a:rPr lang="fr-FR" dirty="0"/>
                        <a:t>Matin</a:t>
                      </a:r>
                    </a:p>
                  </a:txBody>
                  <a:tcPr/>
                </a:tc>
                <a:tc>
                  <a:txBody>
                    <a:bodyPr/>
                    <a:lstStyle/>
                    <a:p>
                      <a:r>
                        <a:rPr lang="fr-FR" b="1" dirty="0"/>
                        <a:t>Cours fac</a:t>
                      </a:r>
                    </a:p>
                  </a:txBody>
                  <a:tcPr/>
                </a:tc>
                <a:tc>
                  <a:txBody>
                    <a:bodyPr/>
                    <a:lstStyle/>
                    <a:p>
                      <a:r>
                        <a:rPr lang="fr-FR" b="1" dirty="0"/>
                        <a:t>Cours fac</a:t>
                      </a:r>
                    </a:p>
                  </a:txBody>
                  <a:tcPr/>
                </a:tc>
                <a:tc>
                  <a:txBody>
                    <a:bodyPr/>
                    <a:lstStyle/>
                    <a:p>
                      <a:r>
                        <a:rPr lang="fr-FR" b="1" dirty="0"/>
                        <a:t>Cours fac</a:t>
                      </a:r>
                    </a:p>
                  </a:txBody>
                  <a:tcPr/>
                </a:tc>
                <a:tc>
                  <a:txBody>
                    <a:bodyPr/>
                    <a:lstStyle/>
                    <a:p>
                      <a:r>
                        <a:rPr lang="fr-FR" b="1" dirty="0"/>
                        <a:t>Cours fac</a:t>
                      </a:r>
                    </a:p>
                  </a:txBody>
                  <a:tcPr/>
                </a:tc>
                <a:tc>
                  <a:txBody>
                    <a:bodyPr/>
                    <a:lstStyle/>
                    <a:p>
                      <a:r>
                        <a:rPr lang="fr-FR" b="1" dirty="0"/>
                        <a:t>Cours fac</a:t>
                      </a:r>
                    </a:p>
                  </a:txBody>
                  <a:tcPr/>
                </a:tc>
                <a:tc>
                  <a:txBody>
                    <a:bodyPr/>
                    <a:lstStyle/>
                    <a:p>
                      <a:r>
                        <a:rPr lang="fr-FR" dirty="0"/>
                        <a:t>Mineure</a:t>
                      </a:r>
                    </a:p>
                  </a:txBody>
                  <a:tcPr/>
                </a:tc>
                <a:tc>
                  <a:txBody>
                    <a:bodyPr/>
                    <a:lstStyle/>
                    <a:p>
                      <a:r>
                        <a:rPr lang="fr-FR" dirty="0"/>
                        <a:t>Blocs : en </a:t>
                      </a:r>
                      <a:r>
                        <a:rPr lang="fr-FR" dirty="0" err="1"/>
                        <a:t>general</a:t>
                      </a:r>
                      <a:r>
                        <a:rPr lang="fr-FR" dirty="0"/>
                        <a:t> 2 matières</a:t>
                      </a:r>
                    </a:p>
                  </a:txBody>
                  <a:tcPr/>
                </a:tc>
                <a:extLst>
                  <a:ext uri="{0D108BD9-81ED-4DB2-BD59-A6C34878D82A}">
                    <a16:rowId xmlns:a16="http://schemas.microsoft.com/office/drawing/2014/main" val="787829442"/>
                  </a:ext>
                </a:extLst>
              </a:tr>
              <a:tr h="373514">
                <a:tc>
                  <a:txBody>
                    <a:bodyPr/>
                    <a:lstStyle/>
                    <a:p>
                      <a:r>
                        <a:rPr lang="fr-FR" dirty="0"/>
                        <a:t>Après midi</a:t>
                      </a:r>
                    </a:p>
                  </a:txBody>
                  <a:tcPr/>
                </a:tc>
                <a:tc>
                  <a:txBody>
                    <a:bodyPr/>
                    <a:lstStyle/>
                    <a:p>
                      <a:r>
                        <a:rPr lang="fr-FR" dirty="0"/>
                        <a:t>Cours du matin + autres fiches</a:t>
                      </a:r>
                    </a:p>
                  </a:txBody>
                  <a:tcPr/>
                </a:tc>
                <a:tc>
                  <a:txBody>
                    <a:bodyPr/>
                    <a:lstStyle/>
                    <a:p>
                      <a:r>
                        <a:rPr lang="fr-FR" dirty="0"/>
                        <a:t>Cours du matin + autres fiches</a:t>
                      </a:r>
                    </a:p>
                  </a:txBody>
                  <a:tcPr/>
                </a:tc>
                <a:tc>
                  <a:txBody>
                    <a:bodyPr/>
                    <a:lstStyle/>
                    <a:p>
                      <a:r>
                        <a:rPr lang="fr-FR" dirty="0"/>
                        <a:t>Cours du matin + autres fiches</a:t>
                      </a:r>
                    </a:p>
                  </a:txBody>
                  <a:tcPr/>
                </a:tc>
                <a:tc>
                  <a:txBody>
                    <a:bodyPr/>
                    <a:lstStyle/>
                    <a:p>
                      <a:r>
                        <a:rPr lang="fr-FR" dirty="0"/>
                        <a:t>Séance Supmed</a:t>
                      </a:r>
                    </a:p>
                  </a:txBody>
                  <a:tcPr/>
                </a:tc>
                <a:tc>
                  <a:txBody>
                    <a:bodyPr/>
                    <a:lstStyle/>
                    <a:p>
                      <a:r>
                        <a:rPr lang="fr-FR" dirty="0"/>
                        <a:t>Cours du matin + autres fiches</a:t>
                      </a:r>
                    </a:p>
                  </a:txBody>
                  <a:tcPr/>
                </a:tc>
                <a:tc>
                  <a:txBody>
                    <a:bodyPr/>
                    <a:lstStyle/>
                    <a:p>
                      <a:r>
                        <a:rPr lang="fr-FR" dirty="0"/>
                        <a:t>Blocs : en </a:t>
                      </a:r>
                      <a:r>
                        <a:rPr lang="fr-FR" dirty="0" err="1"/>
                        <a:t>general</a:t>
                      </a:r>
                      <a:r>
                        <a:rPr lang="fr-FR" dirty="0"/>
                        <a:t> 2 matières</a:t>
                      </a:r>
                    </a:p>
                    <a:p>
                      <a:r>
                        <a:rPr lang="fr-FR" dirty="0"/>
                        <a:t>+ colles</a:t>
                      </a:r>
                    </a:p>
                  </a:txBody>
                  <a:tcPr/>
                </a:tc>
                <a:tc>
                  <a:txBody>
                    <a:bodyPr/>
                    <a:lstStyle/>
                    <a:p>
                      <a:r>
                        <a:rPr lang="fr-FR" dirty="0"/>
                        <a:t>Blocs : en </a:t>
                      </a:r>
                      <a:r>
                        <a:rPr lang="fr-FR" dirty="0" err="1"/>
                        <a:t>general</a:t>
                      </a:r>
                      <a:r>
                        <a:rPr lang="fr-FR" dirty="0"/>
                        <a:t> 2 matières</a:t>
                      </a:r>
                    </a:p>
                  </a:txBody>
                  <a:tcPr/>
                </a:tc>
                <a:extLst>
                  <a:ext uri="{0D108BD9-81ED-4DB2-BD59-A6C34878D82A}">
                    <a16:rowId xmlns:a16="http://schemas.microsoft.com/office/drawing/2014/main" val="3642273760"/>
                  </a:ext>
                </a:extLst>
              </a:tr>
              <a:tr h="373514">
                <a:tc>
                  <a:txBody>
                    <a:bodyPr/>
                    <a:lstStyle/>
                    <a:p>
                      <a:r>
                        <a:rPr lang="fr-FR" dirty="0"/>
                        <a:t>Soir (20h30-23h)</a:t>
                      </a:r>
                    </a:p>
                  </a:txBody>
                  <a:tcPr/>
                </a:tc>
                <a:tc>
                  <a:txBody>
                    <a:bodyPr/>
                    <a:lstStyle/>
                    <a:p>
                      <a:r>
                        <a:rPr lang="fr-FR" dirty="0"/>
                        <a:t>ACC +ANKI</a:t>
                      </a:r>
                    </a:p>
                  </a:txBody>
                  <a:tcPr/>
                </a:tc>
                <a:tc>
                  <a:txBody>
                    <a:bodyPr/>
                    <a:lstStyle/>
                    <a:p>
                      <a:r>
                        <a:rPr lang="fr-FR" dirty="0"/>
                        <a:t>ACC +ANKI</a:t>
                      </a:r>
                    </a:p>
                  </a:txBody>
                  <a:tcPr/>
                </a:tc>
                <a:tc>
                  <a:txBody>
                    <a:bodyPr/>
                    <a:lstStyle/>
                    <a:p>
                      <a:r>
                        <a:rPr lang="fr-FR" dirty="0"/>
                        <a:t>ACC +ANKI</a:t>
                      </a:r>
                    </a:p>
                  </a:txBody>
                  <a:tcPr/>
                </a:tc>
                <a:tc>
                  <a:txBody>
                    <a:bodyPr/>
                    <a:lstStyle/>
                    <a:p>
                      <a:r>
                        <a:rPr lang="fr-FR" dirty="0"/>
                        <a:t>ACC +ANKI</a:t>
                      </a:r>
                    </a:p>
                  </a:txBody>
                  <a:tcPr/>
                </a:tc>
                <a:tc>
                  <a:txBody>
                    <a:bodyPr/>
                    <a:lstStyle/>
                    <a:p>
                      <a:r>
                        <a:rPr lang="fr-FR" dirty="0"/>
                        <a:t>ACC +ANKI</a:t>
                      </a:r>
                    </a:p>
                  </a:txBody>
                  <a:tcPr/>
                </a:tc>
                <a:tc>
                  <a:txBody>
                    <a:bodyPr/>
                    <a:lstStyle/>
                    <a:p>
                      <a:r>
                        <a:rPr lang="fr-FR" dirty="0"/>
                        <a:t>ACC +ANKI</a:t>
                      </a:r>
                    </a:p>
                  </a:txBody>
                  <a:tcPr/>
                </a:tc>
                <a:tc>
                  <a:txBody>
                    <a:bodyPr/>
                    <a:lstStyle/>
                    <a:p>
                      <a:r>
                        <a:rPr lang="fr-FR" dirty="0"/>
                        <a:t>ACC +ANKI</a:t>
                      </a:r>
                    </a:p>
                  </a:txBody>
                  <a:tcPr/>
                </a:tc>
                <a:extLst>
                  <a:ext uri="{0D108BD9-81ED-4DB2-BD59-A6C34878D82A}">
                    <a16:rowId xmlns:a16="http://schemas.microsoft.com/office/drawing/2014/main" val="2120404427"/>
                  </a:ext>
                </a:extLst>
              </a:tr>
            </a:tbl>
          </a:graphicData>
        </a:graphic>
      </p:graphicFrame>
      <p:sp>
        <p:nvSpPr>
          <p:cNvPr id="5" name="ZoneTexte 4">
            <a:extLst>
              <a:ext uri="{FF2B5EF4-FFF2-40B4-BE49-F238E27FC236}">
                <a16:creationId xmlns:a16="http://schemas.microsoft.com/office/drawing/2014/main" id="{621B3B02-B363-6243-A7D2-75C0281EA620}"/>
              </a:ext>
            </a:extLst>
          </p:cNvPr>
          <p:cNvSpPr txBox="1"/>
          <p:nvPr/>
        </p:nvSpPr>
        <p:spPr>
          <a:xfrm>
            <a:off x="6817895" y="343489"/>
            <a:ext cx="4716379" cy="1200329"/>
          </a:xfrm>
          <a:prstGeom prst="rect">
            <a:avLst/>
          </a:prstGeom>
          <a:noFill/>
        </p:spPr>
        <p:txBody>
          <a:bodyPr wrap="square" rtlCol="0">
            <a:spAutoFit/>
          </a:bodyPr>
          <a:lstStyle/>
          <a:p>
            <a:r>
              <a:rPr lang="fr-FR" dirty="0"/>
              <a:t>Il est très compliqué de définir</a:t>
            </a:r>
            <a:r>
              <a:rPr lang="fr-FR" b="1" dirty="0"/>
              <a:t> 1 </a:t>
            </a:r>
            <a:r>
              <a:rPr lang="fr-FR" dirty="0"/>
              <a:t>planning type, ils varient en fonction de l’humeur, du retard, du semestre, de la fatigue…. </a:t>
            </a:r>
          </a:p>
        </p:txBody>
      </p:sp>
      <p:sp>
        <p:nvSpPr>
          <p:cNvPr id="6" name="ZoneTexte 5">
            <a:extLst>
              <a:ext uri="{FF2B5EF4-FFF2-40B4-BE49-F238E27FC236}">
                <a16:creationId xmlns:a16="http://schemas.microsoft.com/office/drawing/2014/main" id="{277E10B6-A5F7-C84A-8555-1152B970B2DC}"/>
              </a:ext>
            </a:extLst>
          </p:cNvPr>
          <p:cNvSpPr txBox="1"/>
          <p:nvPr/>
        </p:nvSpPr>
        <p:spPr>
          <a:xfrm>
            <a:off x="481263" y="5486400"/>
            <a:ext cx="9978190" cy="923330"/>
          </a:xfrm>
          <a:prstGeom prst="rect">
            <a:avLst/>
          </a:prstGeom>
          <a:noFill/>
        </p:spPr>
        <p:txBody>
          <a:bodyPr wrap="square" rtlCol="0">
            <a:spAutoFit/>
          </a:bodyPr>
          <a:lstStyle/>
          <a:p>
            <a:r>
              <a:rPr lang="fr-FR" dirty="0"/>
              <a:t>ACC :Annales</a:t>
            </a:r>
          </a:p>
          <a:p>
            <a:r>
              <a:rPr lang="fr-FR" b="1" dirty="0"/>
              <a:t>En gras </a:t>
            </a:r>
            <a:r>
              <a:rPr lang="fr-FR" dirty="0"/>
              <a:t>: ce qui bougeait </a:t>
            </a:r>
            <a:r>
              <a:rPr lang="fr-FR" dirty="0" err="1"/>
              <a:t>trés</a:t>
            </a:r>
            <a:r>
              <a:rPr lang="fr-FR" dirty="0"/>
              <a:t> rarement</a:t>
            </a:r>
          </a:p>
          <a:p>
            <a:endParaRPr lang="fr-FR" dirty="0"/>
          </a:p>
        </p:txBody>
      </p:sp>
    </p:spTree>
    <p:extLst>
      <p:ext uri="{BB962C8B-B14F-4D97-AF65-F5344CB8AC3E}">
        <p14:creationId xmlns:p14="http://schemas.microsoft.com/office/powerpoint/2010/main" val="1683763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CA42AA-1A11-684D-A332-91131FA6BD0B}"/>
              </a:ext>
            </a:extLst>
          </p:cNvPr>
          <p:cNvSpPr>
            <a:spLocks noGrp="1"/>
          </p:cNvSpPr>
          <p:nvPr>
            <p:ph type="title"/>
          </p:nvPr>
        </p:nvSpPr>
        <p:spPr>
          <a:xfrm>
            <a:off x="1066800" y="-112295"/>
            <a:ext cx="10058400" cy="1371600"/>
          </a:xfrm>
        </p:spPr>
        <p:txBody>
          <a:bodyPr>
            <a:normAutofit/>
          </a:bodyPr>
          <a:lstStyle/>
          <a:p>
            <a:r>
              <a:rPr lang="fr-FR" sz="2800" dirty="0"/>
              <a:t>Mon planning de révisions (avant les exams) au S1, le vrai</a:t>
            </a:r>
          </a:p>
        </p:txBody>
      </p:sp>
      <p:pic>
        <p:nvPicPr>
          <p:cNvPr id="5" name="Espace réservé du contenu 4">
            <a:extLst>
              <a:ext uri="{FF2B5EF4-FFF2-40B4-BE49-F238E27FC236}">
                <a16:creationId xmlns:a16="http://schemas.microsoft.com/office/drawing/2014/main" id="{5615732E-5F22-9B46-9DD5-C825DE1E06B9}"/>
              </a:ext>
            </a:extLst>
          </p:cNvPr>
          <p:cNvPicPr>
            <a:picLocks noGrp="1" noChangeAspect="1"/>
          </p:cNvPicPr>
          <p:nvPr>
            <p:ph idx="1"/>
          </p:nvPr>
        </p:nvPicPr>
        <p:blipFill rotWithShape="1">
          <a:blip r:embed="rId2"/>
          <a:srcRect r="3429"/>
          <a:stretch/>
        </p:blipFill>
        <p:spPr>
          <a:xfrm>
            <a:off x="240863" y="783034"/>
            <a:ext cx="9480653" cy="5786209"/>
          </a:xfrm>
        </p:spPr>
      </p:pic>
      <p:sp>
        <p:nvSpPr>
          <p:cNvPr id="7" name="ZoneTexte 6">
            <a:extLst>
              <a:ext uri="{FF2B5EF4-FFF2-40B4-BE49-F238E27FC236}">
                <a16:creationId xmlns:a16="http://schemas.microsoft.com/office/drawing/2014/main" id="{1A1E1114-DF8F-4D48-9462-2D014F4E669B}"/>
              </a:ext>
            </a:extLst>
          </p:cNvPr>
          <p:cNvSpPr txBox="1"/>
          <p:nvPr/>
        </p:nvSpPr>
        <p:spPr>
          <a:xfrm>
            <a:off x="9914021" y="1259305"/>
            <a:ext cx="1973179" cy="4247317"/>
          </a:xfrm>
          <a:prstGeom prst="rect">
            <a:avLst/>
          </a:prstGeom>
          <a:noFill/>
        </p:spPr>
        <p:txBody>
          <a:bodyPr wrap="square" rtlCol="0">
            <a:spAutoFit/>
          </a:bodyPr>
          <a:lstStyle/>
          <a:p>
            <a:r>
              <a:rPr lang="fr-FR" dirty="0"/>
              <a:t>SSH : tous les jours</a:t>
            </a:r>
          </a:p>
          <a:p>
            <a:endParaRPr lang="fr-FR" dirty="0"/>
          </a:p>
          <a:p>
            <a:r>
              <a:rPr lang="fr-FR" dirty="0"/>
              <a:t>Anatomie : bloc et un jour/deux</a:t>
            </a:r>
          </a:p>
          <a:p>
            <a:endParaRPr lang="fr-FR" dirty="0"/>
          </a:p>
          <a:p>
            <a:r>
              <a:rPr lang="fr-FR" dirty="0"/>
              <a:t>Se laisser des créneaux pour le retard sinon on a l’impression de jamais arriver à bout de notre planning</a:t>
            </a:r>
          </a:p>
        </p:txBody>
      </p:sp>
      <p:cxnSp>
        <p:nvCxnSpPr>
          <p:cNvPr id="11" name="Connecteur droit avec flèche 10">
            <a:extLst>
              <a:ext uri="{FF2B5EF4-FFF2-40B4-BE49-F238E27FC236}">
                <a16:creationId xmlns:a16="http://schemas.microsoft.com/office/drawing/2014/main" id="{E8C57A9D-9FA2-CB40-A034-5E31DD1EF0B9}"/>
              </a:ext>
            </a:extLst>
          </p:cNvPr>
          <p:cNvCxnSpPr/>
          <p:nvPr/>
        </p:nvCxnSpPr>
        <p:spPr>
          <a:xfrm flipH="1">
            <a:off x="6673516" y="1604211"/>
            <a:ext cx="3240505" cy="28073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necteur droit avec flèche 12">
            <a:extLst>
              <a:ext uri="{FF2B5EF4-FFF2-40B4-BE49-F238E27FC236}">
                <a16:creationId xmlns:a16="http://schemas.microsoft.com/office/drawing/2014/main" id="{6C1F73EC-C0F9-DE46-91DE-1FBFB2727D7A}"/>
              </a:ext>
            </a:extLst>
          </p:cNvPr>
          <p:cNvCxnSpPr/>
          <p:nvPr/>
        </p:nvCxnSpPr>
        <p:spPr>
          <a:xfrm flipH="1" flipV="1">
            <a:off x="9192126" y="2534653"/>
            <a:ext cx="721895" cy="1925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eur droit avec flèche 14">
            <a:extLst>
              <a:ext uri="{FF2B5EF4-FFF2-40B4-BE49-F238E27FC236}">
                <a16:creationId xmlns:a16="http://schemas.microsoft.com/office/drawing/2014/main" id="{5BBE918F-CD6B-584E-9CAC-A89326F59594}"/>
              </a:ext>
            </a:extLst>
          </p:cNvPr>
          <p:cNvCxnSpPr>
            <a:cxnSpLocks/>
          </p:cNvCxnSpPr>
          <p:nvPr/>
        </p:nvCxnSpPr>
        <p:spPr>
          <a:xfrm flipH="1" flipV="1">
            <a:off x="4475747" y="4908884"/>
            <a:ext cx="5438274" cy="2165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AC16B19E-B95D-424A-9822-39144ACC4C4B}"/>
              </a:ext>
            </a:extLst>
          </p:cNvPr>
          <p:cNvSpPr txBox="1"/>
          <p:nvPr/>
        </p:nvSpPr>
        <p:spPr>
          <a:xfrm>
            <a:off x="9914020" y="5568969"/>
            <a:ext cx="1973179" cy="1000274"/>
          </a:xfrm>
          <a:prstGeom prst="rect">
            <a:avLst/>
          </a:prstGeom>
          <a:noFill/>
        </p:spPr>
        <p:txBody>
          <a:bodyPr wrap="square" rtlCol="0">
            <a:spAutoFit/>
          </a:bodyPr>
          <a:lstStyle/>
          <a:p>
            <a:r>
              <a:rPr lang="fr-FR" sz="1200" dirty="0"/>
              <a:t>Au S1 je ne mettais pas d’horaires, au S2 j’en mettais, tout </a:t>
            </a:r>
            <a:r>
              <a:rPr lang="fr-FR" sz="1200" dirty="0" err="1"/>
              <a:t>depend</a:t>
            </a:r>
            <a:r>
              <a:rPr lang="fr-FR" sz="1200" dirty="0"/>
              <a:t> de l’état d’esprit </a:t>
            </a:r>
          </a:p>
          <a:p>
            <a:endParaRPr lang="fr-FR" sz="1100" dirty="0"/>
          </a:p>
        </p:txBody>
      </p:sp>
      <p:sp>
        <p:nvSpPr>
          <p:cNvPr id="3" name="ZoneTexte 2">
            <a:extLst>
              <a:ext uri="{FF2B5EF4-FFF2-40B4-BE49-F238E27FC236}">
                <a16:creationId xmlns:a16="http://schemas.microsoft.com/office/drawing/2014/main" id="{57A3F5D7-832A-0641-8EB4-5CEE6EECD850}"/>
              </a:ext>
            </a:extLst>
          </p:cNvPr>
          <p:cNvSpPr txBox="1"/>
          <p:nvPr/>
        </p:nvSpPr>
        <p:spPr>
          <a:xfrm>
            <a:off x="9713494" y="801561"/>
            <a:ext cx="2478506" cy="369332"/>
          </a:xfrm>
          <a:prstGeom prst="rect">
            <a:avLst/>
          </a:prstGeom>
          <a:noFill/>
        </p:spPr>
        <p:txBody>
          <a:bodyPr wrap="square" rtlCol="0">
            <a:spAutoFit/>
          </a:bodyPr>
          <a:lstStyle/>
          <a:p>
            <a:r>
              <a:rPr lang="fr-FR" dirty="0"/>
              <a:t>On barre quand ok</a:t>
            </a:r>
          </a:p>
        </p:txBody>
      </p:sp>
      <p:cxnSp>
        <p:nvCxnSpPr>
          <p:cNvPr id="6" name="Connecteur droit avec flèche 5">
            <a:extLst>
              <a:ext uri="{FF2B5EF4-FFF2-40B4-BE49-F238E27FC236}">
                <a16:creationId xmlns:a16="http://schemas.microsoft.com/office/drawing/2014/main" id="{F8942849-51BC-CD47-B547-8D794F1A62F7}"/>
              </a:ext>
            </a:extLst>
          </p:cNvPr>
          <p:cNvCxnSpPr>
            <a:cxnSpLocks/>
            <a:stCxn id="3" idx="1"/>
          </p:cNvCxnSpPr>
          <p:nvPr/>
        </p:nvCxnSpPr>
        <p:spPr>
          <a:xfrm flipH="1">
            <a:off x="1624380" y="986227"/>
            <a:ext cx="8089114" cy="11320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7882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4D3CCCB-F4BE-E641-A3FC-13F8ECE8FEEF}"/>
              </a:ext>
            </a:extLst>
          </p:cNvPr>
          <p:cNvPicPr>
            <a:picLocks noGrp="1" noChangeAspect="1"/>
          </p:cNvPicPr>
          <p:nvPr>
            <p:ph idx="1"/>
          </p:nvPr>
        </p:nvPicPr>
        <p:blipFill rotWithShape="1">
          <a:blip r:embed="rId2"/>
          <a:srcRect b="6077"/>
          <a:stretch/>
        </p:blipFill>
        <p:spPr>
          <a:xfrm>
            <a:off x="1058779" y="316260"/>
            <a:ext cx="9805315" cy="6325172"/>
          </a:xfrm>
        </p:spPr>
      </p:pic>
      <p:sp>
        <p:nvSpPr>
          <p:cNvPr id="8" name="Titre 1">
            <a:extLst>
              <a:ext uri="{FF2B5EF4-FFF2-40B4-BE49-F238E27FC236}">
                <a16:creationId xmlns:a16="http://schemas.microsoft.com/office/drawing/2014/main" id="{3B9C2A85-D028-D849-B3EA-807A001CD0C0}"/>
              </a:ext>
            </a:extLst>
          </p:cNvPr>
          <p:cNvSpPr>
            <a:spLocks noGrp="1"/>
          </p:cNvSpPr>
          <p:nvPr>
            <p:ph type="title"/>
          </p:nvPr>
        </p:nvSpPr>
        <p:spPr>
          <a:xfrm>
            <a:off x="2253916" y="-369540"/>
            <a:ext cx="10058400" cy="1371600"/>
          </a:xfrm>
        </p:spPr>
        <p:txBody>
          <a:bodyPr>
            <a:normAutofit/>
          </a:bodyPr>
          <a:lstStyle/>
          <a:p>
            <a:r>
              <a:rPr lang="fr-FR" sz="2800" dirty="0"/>
              <a:t>Mon planning de </a:t>
            </a:r>
            <a:r>
              <a:rPr lang="fr-FR" sz="2800" dirty="0" err="1"/>
              <a:t>revisions</a:t>
            </a:r>
            <a:r>
              <a:rPr lang="fr-FR" sz="2800" dirty="0"/>
              <a:t> au S2</a:t>
            </a:r>
          </a:p>
        </p:txBody>
      </p:sp>
      <p:cxnSp>
        <p:nvCxnSpPr>
          <p:cNvPr id="10" name="Connecteur droit avec flèche 9">
            <a:extLst>
              <a:ext uri="{FF2B5EF4-FFF2-40B4-BE49-F238E27FC236}">
                <a16:creationId xmlns:a16="http://schemas.microsoft.com/office/drawing/2014/main" id="{5A4D74DA-82F7-9E4D-BDB3-A1CDF7196E35}"/>
              </a:ext>
            </a:extLst>
          </p:cNvPr>
          <p:cNvCxnSpPr/>
          <p:nvPr/>
        </p:nvCxnSpPr>
        <p:spPr>
          <a:xfrm flipH="1">
            <a:off x="9416716" y="2983544"/>
            <a:ext cx="1010653" cy="9464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ZoneTexte 10">
            <a:extLst>
              <a:ext uri="{FF2B5EF4-FFF2-40B4-BE49-F238E27FC236}">
                <a16:creationId xmlns:a16="http://schemas.microsoft.com/office/drawing/2014/main" id="{2025ED75-2EE0-A74A-B09C-8C28F4A95082}"/>
              </a:ext>
            </a:extLst>
          </p:cNvPr>
          <p:cNvSpPr txBox="1"/>
          <p:nvPr/>
        </p:nvSpPr>
        <p:spPr>
          <a:xfrm>
            <a:off x="10427369" y="2630905"/>
            <a:ext cx="1507957" cy="923330"/>
          </a:xfrm>
          <a:prstGeom prst="rect">
            <a:avLst/>
          </a:prstGeom>
          <a:noFill/>
        </p:spPr>
        <p:txBody>
          <a:bodyPr wrap="square" rtlCol="0">
            <a:spAutoFit/>
          </a:bodyPr>
          <a:lstStyle/>
          <a:p>
            <a:r>
              <a:rPr lang="fr-FR" dirty="0"/>
              <a:t>Du temps </a:t>
            </a:r>
          </a:p>
          <a:p>
            <a:r>
              <a:rPr lang="fr-FR" dirty="0"/>
              <a:t>Pour le </a:t>
            </a:r>
          </a:p>
          <a:p>
            <a:r>
              <a:rPr lang="fr-FR" dirty="0"/>
              <a:t>Retard </a:t>
            </a:r>
          </a:p>
        </p:txBody>
      </p:sp>
      <p:cxnSp>
        <p:nvCxnSpPr>
          <p:cNvPr id="13" name="Connecteur droit avec flèche 12">
            <a:extLst>
              <a:ext uri="{FF2B5EF4-FFF2-40B4-BE49-F238E27FC236}">
                <a16:creationId xmlns:a16="http://schemas.microsoft.com/office/drawing/2014/main" id="{B2E52E3C-60F2-7B46-8166-510BFF444573}"/>
              </a:ext>
            </a:extLst>
          </p:cNvPr>
          <p:cNvCxnSpPr/>
          <p:nvPr/>
        </p:nvCxnSpPr>
        <p:spPr>
          <a:xfrm flipH="1">
            <a:off x="8422105" y="1491916"/>
            <a:ext cx="2005264" cy="9304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ZoneTexte 13">
            <a:extLst>
              <a:ext uri="{FF2B5EF4-FFF2-40B4-BE49-F238E27FC236}">
                <a16:creationId xmlns:a16="http://schemas.microsoft.com/office/drawing/2014/main" id="{9C9EDCA5-5167-3443-904D-5D6993F9458B}"/>
              </a:ext>
            </a:extLst>
          </p:cNvPr>
          <p:cNvSpPr txBox="1"/>
          <p:nvPr/>
        </p:nvSpPr>
        <p:spPr>
          <a:xfrm>
            <a:off x="10427369" y="899616"/>
            <a:ext cx="1447378" cy="1477328"/>
          </a:xfrm>
          <a:prstGeom prst="rect">
            <a:avLst/>
          </a:prstGeom>
          <a:noFill/>
        </p:spPr>
        <p:txBody>
          <a:bodyPr wrap="square" rtlCol="0">
            <a:spAutoFit/>
          </a:bodyPr>
          <a:lstStyle/>
          <a:p>
            <a:r>
              <a:rPr lang="fr-FR" dirty="0"/>
              <a:t>Du jaune pour combattre la déprime </a:t>
            </a:r>
            <a:r>
              <a:rPr lang="fr-FR" dirty="0">
                <a:sym typeface="Wingdings" pitchFamily="2" charset="2"/>
              </a:rPr>
              <a:t></a:t>
            </a:r>
            <a:endParaRPr lang="fr-FR" dirty="0"/>
          </a:p>
        </p:txBody>
      </p:sp>
      <p:cxnSp>
        <p:nvCxnSpPr>
          <p:cNvPr id="16" name="Connecteur droit avec flèche 15">
            <a:extLst>
              <a:ext uri="{FF2B5EF4-FFF2-40B4-BE49-F238E27FC236}">
                <a16:creationId xmlns:a16="http://schemas.microsoft.com/office/drawing/2014/main" id="{D15FFC60-51FD-4749-BC67-3F76E2C483F1}"/>
              </a:ext>
            </a:extLst>
          </p:cNvPr>
          <p:cNvCxnSpPr>
            <a:cxnSpLocks/>
          </p:cNvCxnSpPr>
          <p:nvPr/>
        </p:nvCxnSpPr>
        <p:spPr>
          <a:xfrm flipH="1" flipV="1">
            <a:off x="4588042" y="3769896"/>
            <a:ext cx="5614736" cy="14131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BA936D34-B938-194A-BD9A-DFC41B9E42AB}"/>
              </a:ext>
            </a:extLst>
          </p:cNvPr>
          <p:cNvSpPr txBox="1"/>
          <p:nvPr/>
        </p:nvSpPr>
        <p:spPr>
          <a:xfrm>
            <a:off x="10202778" y="4901772"/>
            <a:ext cx="1732547" cy="923330"/>
          </a:xfrm>
          <a:prstGeom prst="rect">
            <a:avLst/>
          </a:prstGeom>
          <a:noFill/>
        </p:spPr>
        <p:txBody>
          <a:bodyPr wrap="square" rtlCol="0">
            <a:spAutoFit/>
          </a:bodyPr>
          <a:lstStyle/>
          <a:p>
            <a:r>
              <a:rPr lang="fr-FR" dirty="0"/>
              <a:t>Des indications + précises </a:t>
            </a:r>
          </a:p>
        </p:txBody>
      </p:sp>
      <p:cxnSp>
        <p:nvCxnSpPr>
          <p:cNvPr id="20" name="Connecteur droit avec flèche 19">
            <a:extLst>
              <a:ext uri="{FF2B5EF4-FFF2-40B4-BE49-F238E27FC236}">
                <a16:creationId xmlns:a16="http://schemas.microsoft.com/office/drawing/2014/main" id="{54E25DD6-CC8A-C74D-956B-C14980BF0B09}"/>
              </a:ext>
            </a:extLst>
          </p:cNvPr>
          <p:cNvCxnSpPr/>
          <p:nvPr/>
        </p:nvCxnSpPr>
        <p:spPr>
          <a:xfrm flipV="1">
            <a:off x="1459832" y="2740671"/>
            <a:ext cx="1588168" cy="6737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eur droit avec flèche 21">
            <a:extLst>
              <a:ext uri="{FF2B5EF4-FFF2-40B4-BE49-F238E27FC236}">
                <a16:creationId xmlns:a16="http://schemas.microsoft.com/office/drawing/2014/main" id="{DCEFE8CA-D80E-614E-BC1D-AD3BF0F76B5E}"/>
              </a:ext>
            </a:extLst>
          </p:cNvPr>
          <p:cNvCxnSpPr>
            <a:cxnSpLocks/>
          </p:cNvCxnSpPr>
          <p:nvPr/>
        </p:nvCxnSpPr>
        <p:spPr>
          <a:xfrm flipV="1">
            <a:off x="1327906" y="2791327"/>
            <a:ext cx="2610431" cy="6654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necteur droit avec flèche 24">
            <a:extLst>
              <a:ext uri="{FF2B5EF4-FFF2-40B4-BE49-F238E27FC236}">
                <a16:creationId xmlns:a16="http://schemas.microsoft.com/office/drawing/2014/main" id="{CEB39C82-0BFC-4E47-8F5D-92F2490DF62D}"/>
              </a:ext>
            </a:extLst>
          </p:cNvPr>
          <p:cNvCxnSpPr>
            <a:cxnSpLocks/>
          </p:cNvCxnSpPr>
          <p:nvPr/>
        </p:nvCxnSpPr>
        <p:spPr>
          <a:xfrm flipV="1">
            <a:off x="1327906" y="2740671"/>
            <a:ext cx="3957968" cy="7161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ZoneTexte 27">
            <a:extLst>
              <a:ext uri="{FF2B5EF4-FFF2-40B4-BE49-F238E27FC236}">
                <a16:creationId xmlns:a16="http://schemas.microsoft.com/office/drawing/2014/main" id="{20CCE8F6-EDFE-9D4B-A557-F536354D54F5}"/>
              </a:ext>
            </a:extLst>
          </p:cNvPr>
          <p:cNvSpPr txBox="1"/>
          <p:nvPr/>
        </p:nvSpPr>
        <p:spPr>
          <a:xfrm>
            <a:off x="256674" y="3124056"/>
            <a:ext cx="1411706" cy="1200329"/>
          </a:xfrm>
          <a:prstGeom prst="rect">
            <a:avLst/>
          </a:prstGeom>
          <a:noFill/>
        </p:spPr>
        <p:txBody>
          <a:bodyPr wrap="square" rtlCol="0">
            <a:spAutoFit/>
          </a:bodyPr>
          <a:lstStyle/>
          <a:p>
            <a:r>
              <a:rPr lang="fr-FR" dirty="0"/>
              <a:t>+ de temps pour la mineure</a:t>
            </a:r>
          </a:p>
        </p:txBody>
      </p:sp>
    </p:spTree>
    <p:extLst>
      <p:ext uri="{BB962C8B-B14F-4D97-AF65-F5344CB8AC3E}">
        <p14:creationId xmlns:p14="http://schemas.microsoft.com/office/powerpoint/2010/main" val="3741310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EB05B-5079-3844-A481-2C52CFC68202}"/>
              </a:ext>
            </a:extLst>
          </p:cNvPr>
          <p:cNvSpPr>
            <a:spLocks noGrp="1"/>
          </p:cNvSpPr>
          <p:nvPr>
            <p:ph type="title"/>
          </p:nvPr>
        </p:nvSpPr>
        <p:spPr>
          <a:xfrm>
            <a:off x="222965" y="-185057"/>
            <a:ext cx="10058400" cy="1371600"/>
          </a:xfrm>
        </p:spPr>
        <p:txBody>
          <a:bodyPr>
            <a:normAutofit/>
          </a:bodyPr>
          <a:lstStyle/>
          <a:p>
            <a:r>
              <a:rPr lang="fr-FR" sz="2800" dirty="0"/>
              <a:t>Maintenant parlons travail !</a:t>
            </a:r>
          </a:p>
        </p:txBody>
      </p:sp>
      <p:graphicFrame>
        <p:nvGraphicFramePr>
          <p:cNvPr id="9" name="Tableau 9">
            <a:extLst>
              <a:ext uri="{FF2B5EF4-FFF2-40B4-BE49-F238E27FC236}">
                <a16:creationId xmlns:a16="http://schemas.microsoft.com/office/drawing/2014/main" id="{E51BC4A2-A204-4448-B219-418B48154896}"/>
              </a:ext>
            </a:extLst>
          </p:cNvPr>
          <p:cNvGraphicFramePr>
            <a:graphicFrameLocks noGrp="1"/>
          </p:cNvGraphicFramePr>
          <p:nvPr>
            <p:ph idx="1"/>
            <p:extLst>
              <p:ext uri="{D42A27DB-BD31-4B8C-83A1-F6EECF244321}">
                <p14:modId xmlns:p14="http://schemas.microsoft.com/office/powerpoint/2010/main" val="859894902"/>
              </p:ext>
            </p:extLst>
          </p:nvPr>
        </p:nvGraphicFramePr>
        <p:xfrm>
          <a:off x="228216" y="664029"/>
          <a:ext cx="11746071" cy="5965371"/>
        </p:xfrm>
        <a:graphic>
          <a:graphicData uri="http://schemas.openxmlformats.org/drawingml/2006/table">
            <a:tbl>
              <a:tblPr firstRow="1" bandRow="1">
                <a:tableStyleId>{21E4AEA4-8DFA-4A89-87EB-49C32662AFE0}</a:tableStyleId>
              </a:tblPr>
              <a:tblGrid>
                <a:gridCol w="1386969">
                  <a:extLst>
                    <a:ext uri="{9D8B030D-6E8A-4147-A177-3AD203B41FA5}">
                      <a16:colId xmlns:a16="http://schemas.microsoft.com/office/drawing/2014/main" val="1884056813"/>
                    </a:ext>
                  </a:extLst>
                </a:gridCol>
                <a:gridCol w="4957502">
                  <a:extLst>
                    <a:ext uri="{9D8B030D-6E8A-4147-A177-3AD203B41FA5}">
                      <a16:colId xmlns:a16="http://schemas.microsoft.com/office/drawing/2014/main" val="111707560"/>
                    </a:ext>
                  </a:extLst>
                </a:gridCol>
                <a:gridCol w="5401600">
                  <a:extLst>
                    <a:ext uri="{9D8B030D-6E8A-4147-A177-3AD203B41FA5}">
                      <a16:colId xmlns:a16="http://schemas.microsoft.com/office/drawing/2014/main" val="654561041"/>
                    </a:ext>
                  </a:extLst>
                </a:gridCol>
              </a:tblGrid>
              <a:tr h="379926">
                <a:tc>
                  <a:txBody>
                    <a:bodyPr/>
                    <a:lstStyle/>
                    <a:p>
                      <a:r>
                        <a:rPr lang="fr-FR" sz="1200" dirty="0"/>
                        <a:t>Matière</a:t>
                      </a:r>
                    </a:p>
                  </a:txBody>
                  <a:tcPr/>
                </a:tc>
                <a:tc>
                  <a:txBody>
                    <a:bodyPr/>
                    <a:lstStyle/>
                    <a:p>
                      <a:r>
                        <a:rPr lang="fr-FR" sz="1200" dirty="0"/>
                        <a:t>Conseils</a:t>
                      </a:r>
                    </a:p>
                  </a:txBody>
                  <a:tcPr/>
                </a:tc>
                <a:tc>
                  <a:txBody>
                    <a:bodyPr/>
                    <a:lstStyle/>
                    <a:p>
                      <a:r>
                        <a:rPr lang="fr-FR" sz="1200" dirty="0"/>
                        <a:t>Quand ?</a:t>
                      </a:r>
                    </a:p>
                  </a:txBody>
                  <a:tcPr/>
                </a:tc>
                <a:extLst>
                  <a:ext uri="{0D108BD9-81ED-4DB2-BD59-A6C34878D82A}">
                    <a16:rowId xmlns:a16="http://schemas.microsoft.com/office/drawing/2014/main" val="686847551"/>
                  </a:ext>
                </a:extLst>
              </a:tr>
              <a:tr h="1396310">
                <a:tc>
                  <a:txBody>
                    <a:bodyPr/>
                    <a:lstStyle/>
                    <a:p>
                      <a:r>
                        <a:rPr lang="fr-FR" sz="1200" dirty="0"/>
                        <a:t>SSH </a:t>
                      </a:r>
                    </a:p>
                  </a:txBody>
                  <a:tcPr/>
                </a:tc>
                <a:tc>
                  <a:txBody>
                    <a:bodyPr/>
                    <a:lstStyle/>
                    <a:p>
                      <a:pPr marL="285750" indent="-285750">
                        <a:buFont typeface="Arial" panose="020B0604020202020204" pitchFamily="34" charset="0"/>
                        <a:buChar char="•"/>
                      </a:pPr>
                      <a:r>
                        <a:rPr lang="fr-FR" sz="1200" dirty="0"/>
                        <a:t>Sémantique : </a:t>
                      </a:r>
                      <a:r>
                        <a:rPr lang="fr-FR" sz="1200" b="1" dirty="0"/>
                        <a:t>ANKI</a:t>
                      </a:r>
                      <a:r>
                        <a:rPr lang="fr-FR" sz="1200" dirty="0"/>
                        <a:t> (points gagnés facilement)</a:t>
                      </a:r>
                    </a:p>
                    <a:p>
                      <a:pPr marL="285750" indent="-285750">
                        <a:buFont typeface="Arial" panose="020B0604020202020204" pitchFamily="34" charset="0"/>
                        <a:buChar char="•"/>
                      </a:pPr>
                      <a:r>
                        <a:rPr lang="fr-FR" sz="1200" dirty="0"/>
                        <a:t>Cours : revoir très très souvent :connaitre par cœur pour refaire les QR </a:t>
                      </a:r>
                    </a:p>
                    <a:p>
                      <a:pPr marL="285750" indent="-285750">
                        <a:buFont typeface="Arial" panose="020B0604020202020204" pitchFamily="34" charset="0"/>
                        <a:buChar char="•"/>
                      </a:pPr>
                      <a:r>
                        <a:rPr lang="fr-FR" sz="1200" dirty="0"/>
                        <a:t>Entonnoir : on apprend d’abord le plus important puis quand on connait pas cœur : on apprend les détails de plus en plus subtils.</a:t>
                      </a:r>
                    </a:p>
                    <a:p>
                      <a:pPr marL="285750" indent="-285750">
                        <a:buFont typeface="Arial" panose="020B0604020202020204" pitchFamily="34" charset="0"/>
                        <a:buChar char="•"/>
                      </a:pPr>
                      <a:r>
                        <a:rPr lang="fr-FR" sz="1200" dirty="0"/>
                        <a:t>Un peu tous les jours</a:t>
                      </a:r>
                    </a:p>
                  </a:txBody>
                  <a:tcPr/>
                </a:tc>
                <a:tc>
                  <a:txBody>
                    <a:bodyPr/>
                    <a:lstStyle/>
                    <a:p>
                      <a:r>
                        <a:rPr lang="fr-FR" sz="1200" dirty="0"/>
                        <a:t>Sémantique : possible dés maintenant car peu de changements </a:t>
                      </a:r>
                    </a:p>
                    <a:p>
                      <a:r>
                        <a:rPr lang="fr-FR" sz="1200" dirty="0"/>
                        <a:t>Cours : dés que vous les avez pour augmenter au max le nombre de tours dessus</a:t>
                      </a:r>
                    </a:p>
                  </a:txBody>
                  <a:tcPr/>
                </a:tc>
                <a:extLst>
                  <a:ext uri="{0D108BD9-81ED-4DB2-BD59-A6C34878D82A}">
                    <a16:rowId xmlns:a16="http://schemas.microsoft.com/office/drawing/2014/main" val="3771268678"/>
                  </a:ext>
                </a:extLst>
              </a:tr>
              <a:tr h="1023960">
                <a:tc>
                  <a:txBody>
                    <a:bodyPr/>
                    <a:lstStyle/>
                    <a:p>
                      <a:r>
                        <a:rPr lang="fr-FR" sz="1200" dirty="0"/>
                        <a:t>Biocellulaire,</a:t>
                      </a:r>
                    </a:p>
                    <a:p>
                      <a:r>
                        <a:rPr lang="fr-FR" sz="1200" dirty="0"/>
                        <a:t>Histologie,</a:t>
                      </a:r>
                    </a:p>
                    <a:p>
                      <a:r>
                        <a:rPr lang="fr-FR" sz="1200" dirty="0"/>
                        <a:t>Pharmacologie</a:t>
                      </a:r>
                    </a:p>
                  </a:txBody>
                  <a:tcPr/>
                </a:tc>
                <a:tc>
                  <a:txBody>
                    <a:bodyPr/>
                    <a:lstStyle/>
                    <a:p>
                      <a:pPr marL="285750" indent="-285750">
                        <a:buFont typeface="Arial" panose="020B0604020202020204" pitchFamily="34" charset="0"/>
                        <a:buChar char="•"/>
                      </a:pPr>
                      <a:r>
                        <a:rPr lang="fr-FR" sz="1200" dirty="0"/>
                        <a:t>Revoir très souvent</a:t>
                      </a:r>
                    </a:p>
                    <a:p>
                      <a:pPr marL="285750" indent="-285750">
                        <a:buFont typeface="Arial" panose="020B0604020202020204" pitchFamily="34" charset="0"/>
                        <a:buChar char="•"/>
                      </a:pPr>
                      <a:r>
                        <a:rPr lang="fr-FR" sz="1200" dirty="0"/>
                        <a:t>Pas compliqué mais beaucoup de quantité</a:t>
                      </a:r>
                    </a:p>
                    <a:p>
                      <a:pPr marL="285750" indent="-285750">
                        <a:buFont typeface="Arial" panose="020B0604020202020204" pitchFamily="34" charset="0"/>
                        <a:buChar char="•"/>
                      </a:pPr>
                      <a:r>
                        <a:rPr lang="fr-FR" sz="1200" dirty="0"/>
                        <a:t>Faire des QCM </a:t>
                      </a:r>
                    </a:p>
                    <a:p>
                      <a:pPr marL="285750" indent="-285750">
                        <a:buFont typeface="Arial" panose="020B0604020202020204" pitchFamily="34" charset="0"/>
                        <a:buChar char="•"/>
                      </a:pPr>
                      <a:r>
                        <a:rPr lang="fr-FR" sz="1200" dirty="0"/>
                        <a:t>Pharmacologie : ANKI + fiches</a:t>
                      </a:r>
                    </a:p>
                    <a:p>
                      <a:pPr marL="285750" indent="-285750">
                        <a:buFont typeface="Arial" panose="020B0604020202020204" pitchFamily="34" charset="0"/>
                        <a:buChar char="•"/>
                      </a:pPr>
                      <a:r>
                        <a:rPr lang="fr-FR" sz="1200" dirty="0"/>
                        <a:t>Carnet d’erreurs, code couleurs, carte mentale</a:t>
                      </a:r>
                    </a:p>
                  </a:txBody>
                  <a:tcPr/>
                </a:tc>
                <a:tc>
                  <a:txBody>
                    <a:bodyPr/>
                    <a:lstStyle/>
                    <a:p>
                      <a:r>
                        <a:rPr lang="fr-FR" sz="1200" dirty="0"/>
                        <a:t>Cours : dés que possible </a:t>
                      </a:r>
                    </a:p>
                    <a:p>
                      <a:r>
                        <a:rPr lang="fr-FR" sz="1200" dirty="0"/>
                        <a:t>QCM : quand cours connu un minimum, avant de revoir la fiche pour voir ce qui va et ne va pas, quand coup de mou </a:t>
                      </a:r>
                    </a:p>
                  </a:txBody>
                  <a:tcPr/>
                </a:tc>
                <a:extLst>
                  <a:ext uri="{0D108BD9-81ED-4DB2-BD59-A6C34878D82A}">
                    <a16:rowId xmlns:a16="http://schemas.microsoft.com/office/drawing/2014/main" val="2066829336"/>
                  </a:ext>
                </a:extLst>
              </a:tr>
              <a:tr h="651611">
                <a:tc>
                  <a:txBody>
                    <a:bodyPr/>
                    <a:lstStyle/>
                    <a:p>
                      <a:r>
                        <a:rPr lang="fr-FR" sz="1200" dirty="0"/>
                        <a:t>Chimie</a:t>
                      </a:r>
                    </a:p>
                  </a:txBody>
                  <a:tcPr/>
                </a:tc>
                <a:tc>
                  <a:txBody>
                    <a:bodyPr/>
                    <a:lstStyle/>
                    <a:p>
                      <a:pPr marL="285750" indent="-285750">
                        <a:buFont typeface="Arial" panose="020B0604020202020204" pitchFamily="34" charset="0"/>
                        <a:buChar char="•"/>
                      </a:pPr>
                      <a:r>
                        <a:rPr lang="fr-FR" sz="1200" dirty="0"/>
                        <a:t>Séances : si prépa ou si cours de cette année achetés</a:t>
                      </a:r>
                    </a:p>
                    <a:p>
                      <a:pPr marL="285750" indent="-285750">
                        <a:buFont typeface="Arial" panose="020B0604020202020204" pitchFamily="34" charset="0"/>
                        <a:buChar char="•"/>
                      </a:pPr>
                      <a:r>
                        <a:rPr lang="fr-FR" sz="1200" dirty="0"/>
                        <a:t>QCM +++</a:t>
                      </a:r>
                    </a:p>
                  </a:txBody>
                  <a:tcPr/>
                </a:tc>
                <a:tc>
                  <a:txBody>
                    <a:bodyPr/>
                    <a:lstStyle/>
                    <a:p>
                      <a:pPr marL="0" indent="0">
                        <a:buFont typeface="Arial" panose="020B0604020202020204" pitchFamily="34" charset="0"/>
                        <a:buNone/>
                      </a:pPr>
                      <a:r>
                        <a:rPr lang="fr-FR" sz="1200" dirty="0"/>
                        <a:t>Possible dés maintenant : cours sur YouTube sur la chimie quantique : m’avait été très utile car prise d’avance sur des choses complexes</a:t>
                      </a:r>
                    </a:p>
                    <a:p>
                      <a:pPr marL="0" indent="0">
                        <a:buFont typeface="Arial" panose="020B0604020202020204" pitchFamily="34" charset="0"/>
                        <a:buNone/>
                      </a:pPr>
                      <a:endParaRPr lang="fr-FR" sz="1200" dirty="0"/>
                    </a:p>
                  </a:txBody>
                  <a:tcPr/>
                </a:tc>
                <a:extLst>
                  <a:ext uri="{0D108BD9-81ED-4DB2-BD59-A6C34878D82A}">
                    <a16:rowId xmlns:a16="http://schemas.microsoft.com/office/drawing/2014/main" val="1835937839"/>
                  </a:ext>
                </a:extLst>
              </a:tr>
              <a:tr h="651611">
                <a:tc>
                  <a:txBody>
                    <a:bodyPr/>
                    <a:lstStyle/>
                    <a:p>
                      <a:r>
                        <a:rPr lang="fr-FR" sz="1200" dirty="0"/>
                        <a:t>Biophysique </a:t>
                      </a:r>
                    </a:p>
                  </a:txBody>
                  <a:tcPr/>
                </a:tc>
                <a:tc>
                  <a:txBody>
                    <a:bodyPr/>
                    <a:lstStyle/>
                    <a:p>
                      <a:pPr marL="285750" indent="-285750">
                        <a:buFont typeface="Arial" panose="020B0604020202020204" pitchFamily="34" charset="0"/>
                        <a:buChar char="•"/>
                      </a:pPr>
                      <a:r>
                        <a:rPr lang="fr-FR" sz="1200" dirty="0"/>
                        <a:t>Séances </a:t>
                      </a:r>
                    </a:p>
                    <a:p>
                      <a:pPr marL="285750" indent="-285750">
                        <a:buFont typeface="Arial" panose="020B0604020202020204" pitchFamily="34" charset="0"/>
                        <a:buChar char="•"/>
                      </a:pPr>
                      <a:r>
                        <a:rPr lang="fr-FR" sz="1200" dirty="0"/>
                        <a:t>Cours pour le par cœur </a:t>
                      </a:r>
                    </a:p>
                  </a:txBody>
                  <a:tcPr/>
                </a:tc>
                <a:tc>
                  <a:txBody>
                    <a:bodyPr/>
                    <a:lstStyle/>
                    <a:p>
                      <a:r>
                        <a:rPr lang="fr-FR" sz="1200" b="1" u="sng" dirty="0"/>
                        <a:t>Possible dés maintenant : revoir les cours de terminale sur acides/bases, </a:t>
                      </a:r>
                      <a:r>
                        <a:rPr lang="fr-FR" sz="1200" b="1" u="sng" dirty="0" err="1"/>
                        <a:t>oxydo</a:t>
                      </a:r>
                      <a:r>
                        <a:rPr lang="fr-FR" sz="1200" b="1" u="sng" dirty="0"/>
                        <a:t>/réductions</a:t>
                      </a:r>
                    </a:p>
                    <a:p>
                      <a:r>
                        <a:rPr lang="fr-FR" sz="1200" dirty="0"/>
                        <a:t>S’entrainer +++ quand cours et méthodes comprises (</a:t>
                      </a:r>
                      <a:r>
                        <a:rPr lang="fr-FR" sz="1200" dirty="0" err="1"/>
                        <a:t>Donnan</a:t>
                      </a:r>
                      <a:r>
                        <a:rPr lang="fr-FR" sz="1200" dirty="0"/>
                        <a:t>)</a:t>
                      </a:r>
                    </a:p>
                  </a:txBody>
                  <a:tcPr/>
                </a:tc>
                <a:extLst>
                  <a:ext uri="{0D108BD9-81ED-4DB2-BD59-A6C34878D82A}">
                    <a16:rowId xmlns:a16="http://schemas.microsoft.com/office/drawing/2014/main" val="221944276"/>
                  </a:ext>
                </a:extLst>
              </a:tr>
              <a:tr h="651611">
                <a:tc>
                  <a:txBody>
                    <a:bodyPr/>
                    <a:lstStyle/>
                    <a:p>
                      <a:r>
                        <a:rPr lang="fr-FR" sz="1200" dirty="0"/>
                        <a:t>Biochimie</a:t>
                      </a:r>
                    </a:p>
                  </a:txBody>
                  <a:tcPr/>
                </a:tc>
                <a:tc>
                  <a:txBody>
                    <a:bodyPr/>
                    <a:lstStyle/>
                    <a:p>
                      <a:pPr marL="285750" indent="-285750">
                        <a:buFont typeface="Arial" panose="020B0604020202020204" pitchFamily="34" charset="0"/>
                        <a:buChar char="•"/>
                      </a:pPr>
                      <a:r>
                        <a:rPr lang="fr-FR" sz="1200" dirty="0"/>
                        <a:t>Beaucoup de par cœur et beaucoup de quantité donc bien apprendre car gain de points sur la chimie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Commencer dés que possible </a:t>
                      </a:r>
                      <a:r>
                        <a:rPr lang="fr-FR" sz="1200" u="sng" dirty="0"/>
                        <a:t>avec les nouveaux cours 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t>cette année </a:t>
                      </a:r>
                    </a:p>
                  </a:txBody>
                  <a:tcPr/>
                </a:tc>
                <a:extLst>
                  <a:ext uri="{0D108BD9-81ED-4DB2-BD59-A6C34878D82A}">
                    <a16:rowId xmlns:a16="http://schemas.microsoft.com/office/drawing/2014/main" val="266742072"/>
                  </a:ext>
                </a:extLst>
              </a:tr>
              <a:tr h="1210342">
                <a:tc>
                  <a:txBody>
                    <a:bodyPr/>
                    <a:lstStyle/>
                    <a:p>
                      <a:r>
                        <a:rPr lang="fr-FR" sz="1200" dirty="0"/>
                        <a:t>Anatomie</a:t>
                      </a:r>
                    </a:p>
                  </a:txBody>
                  <a:tcPr/>
                </a:tc>
                <a:tc>
                  <a:txBody>
                    <a:bodyPr/>
                    <a:lstStyle/>
                    <a:p>
                      <a:pPr marL="285750" indent="-285750">
                        <a:buFont typeface="Arial" panose="020B0604020202020204" pitchFamily="34" charset="0"/>
                        <a:buChar char="•"/>
                      </a:pPr>
                      <a:r>
                        <a:rPr lang="fr-FR" sz="1200" dirty="0"/>
                        <a:t>Faire attention car variable d’une année a l’autre donc vigilance a ne pas apprendre inutilement…</a:t>
                      </a:r>
                    </a:p>
                    <a:p>
                      <a:pPr marL="285750" indent="-285750">
                        <a:buFont typeface="Arial" panose="020B0604020202020204" pitchFamily="34" charset="0"/>
                        <a:buChar char="•"/>
                      </a:pPr>
                      <a:r>
                        <a:rPr lang="fr-FR" sz="1200" dirty="0"/>
                        <a:t>Ne pas stresser si pas de binôme (bien au contraire)</a:t>
                      </a:r>
                    </a:p>
                    <a:p>
                      <a:pPr marL="285750" indent="-285750">
                        <a:buFont typeface="Arial" panose="020B0604020202020204" pitchFamily="34" charset="0"/>
                        <a:buChar char="•"/>
                      </a:pPr>
                      <a:r>
                        <a:rPr lang="fr-FR" sz="1200" dirty="0"/>
                        <a:t>Utiliser les livres (Kamina, </a:t>
                      </a:r>
                      <a:r>
                        <a:rPr lang="fr-FR" sz="1200" dirty="0" err="1"/>
                        <a:t>Netter</a:t>
                      </a:r>
                      <a:r>
                        <a:rPr lang="fr-FR" sz="1200" dirty="0"/>
                        <a:t>), Google, les applis pour mieux visualiser</a:t>
                      </a:r>
                    </a:p>
                    <a:p>
                      <a:pPr marL="285750" indent="-285750">
                        <a:buFont typeface="Arial" panose="020B0604020202020204" pitchFamily="34" charset="0"/>
                        <a:buChar char="•"/>
                      </a:pPr>
                      <a:r>
                        <a:rPr lang="fr-FR" sz="1200" dirty="0"/>
                        <a:t>Astuce couleur pour visualiser Couleur/Muscle (voir exemple)</a:t>
                      </a:r>
                    </a:p>
                  </a:txBody>
                  <a:tcPr/>
                </a:tc>
                <a:tc>
                  <a:txBody>
                    <a:bodyPr/>
                    <a:lstStyle/>
                    <a:p>
                      <a:r>
                        <a:rPr lang="fr-FR" sz="1200" dirty="0"/>
                        <a:t>Quand arrivée des cours : schémas ++++++ </a:t>
                      </a:r>
                    </a:p>
                    <a:p>
                      <a:r>
                        <a:rPr lang="fr-FR" sz="1200" dirty="0"/>
                        <a:t>Car les schémas permettent de connaitre quasiment tout le cours et savoir les refaire pour l’examen</a:t>
                      </a:r>
                    </a:p>
                  </a:txBody>
                  <a:tcPr/>
                </a:tc>
                <a:extLst>
                  <a:ext uri="{0D108BD9-81ED-4DB2-BD59-A6C34878D82A}">
                    <a16:rowId xmlns:a16="http://schemas.microsoft.com/office/drawing/2014/main" val="2780994191"/>
                  </a:ext>
                </a:extLst>
              </a:tr>
            </a:tbl>
          </a:graphicData>
        </a:graphic>
      </p:graphicFrame>
      <p:pic>
        <p:nvPicPr>
          <p:cNvPr id="11" name="Graphique 10" descr="Avertissement">
            <a:extLst>
              <a:ext uri="{FF2B5EF4-FFF2-40B4-BE49-F238E27FC236}">
                <a16:creationId xmlns:a16="http://schemas.microsoft.com/office/drawing/2014/main" id="{865CC2CD-2A4C-A64C-B382-592788F84E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4017" y="4942115"/>
            <a:ext cx="376917" cy="376917"/>
          </a:xfrm>
          <a:prstGeom prst="rect">
            <a:avLst/>
          </a:prstGeom>
        </p:spPr>
      </p:pic>
    </p:spTree>
    <p:extLst>
      <p:ext uri="{BB962C8B-B14F-4D97-AF65-F5344CB8AC3E}">
        <p14:creationId xmlns:p14="http://schemas.microsoft.com/office/powerpoint/2010/main" val="3890588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0E0EE-A58D-4249-A8BA-9DD0EDBF8F98}"/>
              </a:ext>
            </a:extLst>
          </p:cNvPr>
          <p:cNvSpPr>
            <a:spLocks noGrp="1"/>
          </p:cNvSpPr>
          <p:nvPr>
            <p:ph type="title"/>
          </p:nvPr>
        </p:nvSpPr>
        <p:spPr>
          <a:xfrm>
            <a:off x="903514" y="182528"/>
            <a:ext cx="10058400" cy="1371600"/>
          </a:xfrm>
        </p:spPr>
        <p:txBody>
          <a:bodyPr>
            <a:noAutofit/>
          </a:bodyPr>
          <a:lstStyle/>
          <a:p>
            <a:r>
              <a:rPr lang="fr-FR" sz="3600" dirty="0"/>
              <a:t>Pour les plus téméraires qui voudraient commencer dés maintenant, mes conseils :</a:t>
            </a:r>
          </a:p>
        </p:txBody>
      </p:sp>
      <p:sp>
        <p:nvSpPr>
          <p:cNvPr id="3" name="Espace réservé du contenu 2">
            <a:extLst>
              <a:ext uri="{FF2B5EF4-FFF2-40B4-BE49-F238E27FC236}">
                <a16:creationId xmlns:a16="http://schemas.microsoft.com/office/drawing/2014/main" id="{4F60CAF8-90D9-0D42-9B6C-A7829AF19074}"/>
              </a:ext>
            </a:extLst>
          </p:cNvPr>
          <p:cNvSpPr>
            <a:spLocks noGrp="1"/>
          </p:cNvSpPr>
          <p:nvPr>
            <p:ph idx="1"/>
          </p:nvPr>
        </p:nvSpPr>
        <p:spPr>
          <a:xfrm>
            <a:off x="903514" y="1463040"/>
            <a:ext cx="10058400" cy="3931920"/>
          </a:xfrm>
        </p:spPr>
        <p:txBody>
          <a:bodyPr/>
          <a:lstStyle/>
          <a:p>
            <a:r>
              <a:rPr lang="fr-FR" dirty="0"/>
              <a:t>Si possible :Acheter les cours de cette année : cours les plus frais donc les plus actualisés</a:t>
            </a:r>
          </a:p>
          <a:p>
            <a:r>
              <a:rPr lang="fr-FR" dirty="0"/>
              <a:t>Revoir acides/bases, </a:t>
            </a:r>
            <a:r>
              <a:rPr lang="fr-FR" dirty="0" err="1"/>
              <a:t>oxydo</a:t>
            </a:r>
            <a:r>
              <a:rPr lang="fr-FR" dirty="0"/>
              <a:t>/réductions de cette année (formules…) et se rapprocher des cours de cette année concernés = pour ne pas apprendre inutilement</a:t>
            </a:r>
          </a:p>
          <a:p>
            <a:r>
              <a:rPr lang="fr-FR" dirty="0"/>
              <a:t>Commencer a apprendre la biochimie (sur les cours de cette année car beaucoup de </a:t>
            </a:r>
            <a:r>
              <a:rPr lang="fr-FR" dirty="0" err="1"/>
              <a:t>modifs</a:t>
            </a:r>
            <a:r>
              <a:rPr lang="fr-FR" dirty="0"/>
              <a:t>)</a:t>
            </a:r>
          </a:p>
          <a:p>
            <a:r>
              <a:rPr lang="fr-FR" dirty="0"/>
              <a:t>ANKI (ou autre) sur la sémantique </a:t>
            </a:r>
          </a:p>
          <a:p>
            <a:r>
              <a:rPr lang="fr-FR" dirty="0"/>
              <a:t>Chimie : possibilité de commencer sur la chimie quantique : pas de stress mais commencer a comprendre les concepts.. Sur </a:t>
            </a:r>
            <a:r>
              <a:rPr lang="fr-FR" dirty="0" err="1"/>
              <a:t>Youtube</a:t>
            </a:r>
            <a:r>
              <a:rPr lang="fr-FR" dirty="0"/>
              <a:t> pas mal de vidéos. J’avais regardé celle-ci que je trouve plutôt bien:</a:t>
            </a:r>
          </a:p>
        </p:txBody>
      </p:sp>
      <p:pic>
        <p:nvPicPr>
          <p:cNvPr id="5" name="Image 4">
            <a:extLst>
              <a:ext uri="{FF2B5EF4-FFF2-40B4-BE49-F238E27FC236}">
                <a16:creationId xmlns:a16="http://schemas.microsoft.com/office/drawing/2014/main" id="{AE3E821A-443D-E843-B157-36585C56F203}"/>
              </a:ext>
            </a:extLst>
          </p:cNvPr>
          <p:cNvPicPr>
            <a:picLocks noChangeAspect="1"/>
          </p:cNvPicPr>
          <p:nvPr/>
        </p:nvPicPr>
        <p:blipFill>
          <a:blip r:embed="rId2"/>
          <a:stretch>
            <a:fillRect/>
          </a:stretch>
        </p:blipFill>
        <p:spPr>
          <a:xfrm>
            <a:off x="1600199" y="4800197"/>
            <a:ext cx="7651911" cy="1755532"/>
          </a:xfrm>
          <a:prstGeom prst="rect">
            <a:avLst/>
          </a:prstGeom>
        </p:spPr>
      </p:pic>
    </p:spTree>
    <p:extLst>
      <p:ext uri="{BB962C8B-B14F-4D97-AF65-F5344CB8AC3E}">
        <p14:creationId xmlns:p14="http://schemas.microsoft.com/office/powerpoint/2010/main" val="4165602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EC1719-CADB-6E46-9E56-3C3D346AB133}"/>
              </a:ext>
            </a:extLst>
          </p:cNvPr>
          <p:cNvSpPr>
            <a:spLocks noGrp="1"/>
          </p:cNvSpPr>
          <p:nvPr>
            <p:ph type="title"/>
          </p:nvPr>
        </p:nvSpPr>
        <p:spPr/>
        <p:txBody>
          <a:bodyPr/>
          <a:lstStyle/>
          <a:p>
            <a:r>
              <a:rPr lang="fr-FR" dirty="0"/>
              <a:t>Derniers mots…</a:t>
            </a:r>
          </a:p>
        </p:txBody>
      </p:sp>
      <p:sp>
        <p:nvSpPr>
          <p:cNvPr id="3" name="Espace réservé du contenu 2">
            <a:extLst>
              <a:ext uri="{FF2B5EF4-FFF2-40B4-BE49-F238E27FC236}">
                <a16:creationId xmlns:a16="http://schemas.microsoft.com/office/drawing/2014/main" id="{625A4333-E166-694D-BB82-5396893D8DAC}"/>
              </a:ext>
            </a:extLst>
          </p:cNvPr>
          <p:cNvSpPr>
            <a:spLocks noGrp="1"/>
          </p:cNvSpPr>
          <p:nvPr>
            <p:ph idx="1"/>
          </p:nvPr>
        </p:nvSpPr>
        <p:spPr>
          <a:xfrm>
            <a:off x="1066800" y="1689463"/>
            <a:ext cx="10058400" cy="4839674"/>
          </a:xfrm>
        </p:spPr>
        <p:txBody>
          <a:bodyPr>
            <a:normAutofit lnSpcReduction="10000"/>
          </a:bodyPr>
          <a:lstStyle/>
          <a:p>
            <a:r>
              <a:rPr lang="fr-FR" dirty="0"/>
              <a:t>Si pas de prépa : il y a toujours moyen de s’en sortir. </a:t>
            </a:r>
          </a:p>
          <a:p>
            <a:r>
              <a:rPr lang="fr-FR" dirty="0"/>
              <a:t>Mes conseils si prépa ou non : acheter les cours de l’année précédente et si possible les séances de prépa avec astuces &amp; Co : permet d’arriver en cours avec les fiches et de les actualiser en temps réel. Notamment en SSH (Sémantique, Cours du Pr Gosset, peu de changements voir 0 changements), en biochimie…</a:t>
            </a:r>
          </a:p>
          <a:p>
            <a:pPr marL="0" indent="0">
              <a:buNone/>
            </a:pPr>
            <a:r>
              <a:rPr lang="fr-FR" dirty="0"/>
              <a:t>   Acheter des annales pour vous entrainer c’est l’essentiel ! Au plus vous aurez fait des QCM au mieux vous serez le jour de l’examen</a:t>
            </a:r>
          </a:p>
          <a:p>
            <a:pPr marL="0" indent="0">
              <a:buNone/>
            </a:pPr>
            <a:r>
              <a:rPr lang="fr-FR" dirty="0"/>
              <a:t> Avoir de la rigueur, de la motivation et le tour est joué ! </a:t>
            </a:r>
          </a:p>
          <a:p>
            <a:pPr marL="0" indent="0">
              <a:buNone/>
            </a:pPr>
            <a:r>
              <a:rPr lang="fr-FR" dirty="0"/>
              <a:t> Et pourquoi pas le tutorat pour des concours blancs classés et des QCM d’</a:t>
            </a:r>
            <a:r>
              <a:rPr lang="fr-FR" dirty="0" err="1"/>
              <a:t>entraînemement</a:t>
            </a:r>
            <a:r>
              <a:rPr lang="fr-FR" dirty="0"/>
              <a:t>. </a:t>
            </a:r>
          </a:p>
          <a:p>
            <a:pPr marL="0" indent="0">
              <a:buNone/>
            </a:pPr>
            <a:r>
              <a:rPr lang="fr-FR" dirty="0"/>
              <a:t>Il ne faut pas vous dire que tout est perdu si vous n’avez pas de prépa, si la motivation est là, tout est possible !!</a:t>
            </a:r>
          </a:p>
          <a:p>
            <a:r>
              <a:rPr lang="fr-FR" dirty="0"/>
              <a:t>N’essayez pas de mettre en place TOUS les conseils, piochez et créez VOTRE méthode et surtout écoutez VOUS plus que les autres !</a:t>
            </a:r>
          </a:p>
          <a:p>
            <a:r>
              <a:rPr lang="fr-FR" dirty="0"/>
              <a:t>ET </a:t>
            </a:r>
            <a:r>
              <a:rPr lang="fr-FR"/>
              <a:t>ATTENTION au </a:t>
            </a:r>
            <a:r>
              <a:rPr lang="fr-FR" dirty="0"/>
              <a:t>choix de mineure…</a:t>
            </a:r>
          </a:p>
          <a:p>
            <a:endParaRPr lang="fr-FR" dirty="0"/>
          </a:p>
          <a:p>
            <a:pPr marL="0" indent="0">
              <a:buNone/>
            </a:pPr>
            <a:endParaRPr lang="fr-FR" dirty="0"/>
          </a:p>
          <a:p>
            <a:endParaRPr lang="fr-FR" dirty="0"/>
          </a:p>
          <a:p>
            <a:pPr marL="0" indent="0">
              <a:buNone/>
            </a:pPr>
            <a:endParaRPr lang="fr-FR" dirty="0"/>
          </a:p>
        </p:txBody>
      </p:sp>
    </p:spTree>
    <p:extLst>
      <p:ext uri="{BB962C8B-B14F-4D97-AF65-F5344CB8AC3E}">
        <p14:creationId xmlns:p14="http://schemas.microsoft.com/office/powerpoint/2010/main" val="1724826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0EEB44-4E7B-6748-8C17-B2FF857F5F5C}"/>
              </a:ext>
            </a:extLst>
          </p:cNvPr>
          <p:cNvSpPr>
            <a:spLocks noGrp="1"/>
          </p:cNvSpPr>
          <p:nvPr>
            <p:ph type="ctrTitle"/>
          </p:nvPr>
        </p:nvSpPr>
        <p:spPr/>
        <p:txBody>
          <a:bodyPr/>
          <a:lstStyle/>
          <a:p>
            <a:r>
              <a:rPr lang="fr-FR" dirty="0"/>
              <a:t>Excursion en LAS</a:t>
            </a:r>
          </a:p>
        </p:txBody>
      </p:sp>
    </p:spTree>
    <p:extLst>
      <p:ext uri="{BB962C8B-B14F-4D97-AF65-F5344CB8AC3E}">
        <p14:creationId xmlns:p14="http://schemas.microsoft.com/office/powerpoint/2010/main" val="736000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1B0BB9-910B-054D-89BD-D57CFEFA9962}"/>
              </a:ext>
            </a:extLst>
          </p:cNvPr>
          <p:cNvSpPr>
            <a:spLocks noGrp="1"/>
          </p:cNvSpPr>
          <p:nvPr>
            <p:ph type="title"/>
          </p:nvPr>
        </p:nvSpPr>
        <p:spPr>
          <a:xfrm>
            <a:off x="1066800" y="1695732"/>
            <a:ext cx="10058400" cy="2520078"/>
          </a:xfrm>
        </p:spPr>
        <p:txBody>
          <a:bodyPr>
            <a:normAutofit fontScale="90000"/>
          </a:bodyPr>
          <a:lstStyle/>
          <a:p>
            <a:pPr algn="ctr"/>
            <a:r>
              <a:rPr lang="fr-FR" b="1" cap="all" dirty="0"/>
              <a:t>L.AS : LICENCE + OPTION ACCÈS SANTÉ</a:t>
            </a:r>
            <a:br>
              <a:rPr lang="fr-FR" b="1" cap="all" dirty="0"/>
            </a:br>
            <a:r>
              <a:rPr lang="fr-FR" b="1" cap="all" dirty="0"/>
              <a:t>UNE FILIÈRE MOINS SPÉCIALISÉE POUR FAIRE DES ÉTUDES DE SANTÉ</a:t>
            </a:r>
            <a:br>
              <a:rPr lang="fr-FR" b="1" cap="all" dirty="0"/>
            </a:br>
            <a:endParaRPr lang="fr-FR" dirty="0"/>
          </a:p>
        </p:txBody>
      </p:sp>
      <p:sp>
        <p:nvSpPr>
          <p:cNvPr id="3" name="Espace réservé du contenu 2">
            <a:extLst>
              <a:ext uri="{FF2B5EF4-FFF2-40B4-BE49-F238E27FC236}">
                <a16:creationId xmlns:a16="http://schemas.microsoft.com/office/drawing/2014/main" id="{FBCBFFD6-B2C4-C645-8CD2-EC014EA8964B}"/>
              </a:ext>
            </a:extLst>
          </p:cNvPr>
          <p:cNvSpPr>
            <a:spLocks noGrp="1"/>
          </p:cNvSpPr>
          <p:nvPr>
            <p:ph idx="1"/>
          </p:nvPr>
        </p:nvSpPr>
        <p:spPr>
          <a:xfrm>
            <a:off x="1066800" y="4215810"/>
            <a:ext cx="10058400" cy="1695893"/>
          </a:xfrm>
        </p:spPr>
        <p:txBody>
          <a:bodyPr/>
          <a:lstStyle/>
          <a:p>
            <a:r>
              <a:rPr lang="fr-FR" dirty="0"/>
              <a:t>C’est « l’inverse »  de la PASS.</a:t>
            </a:r>
          </a:p>
          <a:p>
            <a:r>
              <a:rPr lang="fr-FR" dirty="0"/>
              <a:t>Il s’agit d’une licence et d’une mineure de médecine.</a:t>
            </a:r>
          </a:p>
          <a:p>
            <a:r>
              <a:rPr lang="fr-FR" dirty="0"/>
              <a:t>Le fonctionnement est le même : il y a une admission directe et une admission après oral (voir le parcours sur la diapositive suivante)</a:t>
            </a:r>
          </a:p>
        </p:txBody>
      </p:sp>
    </p:spTree>
    <p:extLst>
      <p:ext uri="{BB962C8B-B14F-4D97-AF65-F5344CB8AC3E}">
        <p14:creationId xmlns:p14="http://schemas.microsoft.com/office/powerpoint/2010/main" val="873556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52EC15-ED98-2E44-9AC2-7D7380530D67}"/>
              </a:ext>
            </a:extLst>
          </p:cNvPr>
          <p:cNvSpPr>
            <a:spLocks noGrp="1"/>
          </p:cNvSpPr>
          <p:nvPr>
            <p:ph type="title"/>
          </p:nvPr>
        </p:nvSpPr>
        <p:spPr>
          <a:xfrm>
            <a:off x="1066800" y="0"/>
            <a:ext cx="10058400" cy="1371600"/>
          </a:xfrm>
        </p:spPr>
        <p:txBody>
          <a:bodyPr/>
          <a:lstStyle/>
          <a:p>
            <a:r>
              <a:rPr lang="fr-FR" dirty="0"/>
              <a:t>Les licences proposées à Lille</a:t>
            </a:r>
          </a:p>
        </p:txBody>
      </p:sp>
      <p:sp>
        <p:nvSpPr>
          <p:cNvPr id="3" name="Espace réservé du contenu 2">
            <a:extLst>
              <a:ext uri="{FF2B5EF4-FFF2-40B4-BE49-F238E27FC236}">
                <a16:creationId xmlns:a16="http://schemas.microsoft.com/office/drawing/2014/main" id="{9D60486E-1FE2-A546-B1F6-9C1B39A38ADA}"/>
              </a:ext>
            </a:extLst>
          </p:cNvPr>
          <p:cNvSpPr>
            <a:spLocks noGrp="1"/>
          </p:cNvSpPr>
          <p:nvPr>
            <p:ph idx="1"/>
          </p:nvPr>
        </p:nvSpPr>
        <p:spPr>
          <a:xfrm>
            <a:off x="705292" y="1067897"/>
            <a:ext cx="10058400" cy="5938959"/>
          </a:xfrm>
        </p:spPr>
        <p:txBody>
          <a:bodyPr>
            <a:normAutofit fontScale="92500" lnSpcReduction="10000"/>
          </a:bodyPr>
          <a:lstStyle/>
          <a:p>
            <a:r>
              <a:rPr lang="fr-FR" dirty="0"/>
              <a:t>Sciences pour la santé : 300 places</a:t>
            </a:r>
          </a:p>
          <a:p>
            <a:r>
              <a:rPr lang="fr-FR" dirty="0"/>
              <a:t>SESI-EEEA : 70 places</a:t>
            </a:r>
          </a:p>
          <a:p>
            <a:r>
              <a:rPr lang="fr-FR" dirty="0"/>
              <a:t>Sciences de la vie, de la Terre et de l’Environnement : 70 places </a:t>
            </a:r>
          </a:p>
          <a:p>
            <a:r>
              <a:rPr lang="fr-FR" dirty="0"/>
              <a:t>Psychologie : 70 places</a:t>
            </a:r>
          </a:p>
          <a:p>
            <a:r>
              <a:rPr lang="fr-FR" dirty="0"/>
              <a:t>STAPS : 70 places</a:t>
            </a:r>
          </a:p>
          <a:p>
            <a:r>
              <a:rPr lang="fr-FR" dirty="0"/>
              <a:t>Droit et culture juridique : 40 places</a:t>
            </a:r>
          </a:p>
          <a:p>
            <a:r>
              <a:rPr lang="fr-FR" dirty="0"/>
              <a:t>Economie et management : 35 places</a:t>
            </a:r>
          </a:p>
          <a:p>
            <a:r>
              <a:rPr lang="fr-FR" dirty="0"/>
              <a:t>Sciences de l’information et du document : 35 places </a:t>
            </a:r>
          </a:p>
          <a:p>
            <a:r>
              <a:rPr lang="fr-FR" dirty="0"/>
              <a:t>Sciences sanitaires et sociales : 35 places </a:t>
            </a:r>
          </a:p>
          <a:p>
            <a:r>
              <a:rPr lang="fr-FR" dirty="0"/>
              <a:t>Droit : 30 places</a:t>
            </a:r>
          </a:p>
          <a:p>
            <a:r>
              <a:rPr lang="fr-FR" dirty="0"/>
              <a:t>Technologie et gestion du </a:t>
            </a:r>
            <a:r>
              <a:rPr lang="fr-FR" dirty="0" err="1"/>
              <a:t>developpement</a:t>
            </a:r>
            <a:r>
              <a:rPr lang="fr-FR" dirty="0"/>
              <a:t> durable : 24 places</a:t>
            </a:r>
          </a:p>
          <a:p>
            <a:r>
              <a:rPr lang="fr-FR" dirty="0"/>
              <a:t>Sciences de la vie, biologie : 24 places</a:t>
            </a:r>
          </a:p>
          <a:p>
            <a:r>
              <a:rPr lang="fr-FR" dirty="0"/>
              <a:t>Sociologie quantitative : 20 places</a:t>
            </a:r>
          </a:p>
          <a:p>
            <a:r>
              <a:rPr lang="fr-FR" dirty="0"/>
              <a:t>Economie et finances : 15 places</a:t>
            </a:r>
          </a:p>
          <a:p>
            <a:r>
              <a:rPr lang="fr-FR" dirty="0"/>
              <a:t>Comptabilité, Audit et finances : 15 places </a:t>
            </a:r>
          </a:p>
          <a:p>
            <a:r>
              <a:rPr lang="fr-FR" dirty="0"/>
              <a:t>Gestion : 10 places</a:t>
            </a:r>
          </a:p>
        </p:txBody>
      </p:sp>
    </p:spTree>
    <p:extLst>
      <p:ext uri="{BB962C8B-B14F-4D97-AF65-F5344CB8AC3E}">
        <p14:creationId xmlns:p14="http://schemas.microsoft.com/office/powerpoint/2010/main" val="3132381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CF5C1C-63E3-EF41-8F3C-5D992EFD64E7}"/>
              </a:ext>
            </a:extLst>
          </p:cNvPr>
          <p:cNvSpPr>
            <a:spLocks noGrp="1"/>
          </p:cNvSpPr>
          <p:nvPr>
            <p:ph type="title"/>
          </p:nvPr>
        </p:nvSpPr>
        <p:spPr>
          <a:xfrm>
            <a:off x="6096000" y="640080"/>
            <a:ext cx="5029200" cy="2788920"/>
          </a:xfrm>
        </p:spPr>
        <p:txBody>
          <a:bodyPr>
            <a:normAutofit fontScale="90000"/>
          </a:bodyPr>
          <a:lstStyle/>
          <a:p>
            <a:r>
              <a:rPr lang="fr-FR" dirty="0"/>
              <a:t>La LAS Comment ca fonctionne ?</a:t>
            </a:r>
            <a:br>
              <a:rPr lang="fr-FR" dirty="0"/>
            </a:br>
            <a:br>
              <a:rPr lang="fr-FR" dirty="0"/>
            </a:br>
            <a:r>
              <a:rPr lang="fr-FR" dirty="0"/>
              <a:t>Le parcours ci contre </a:t>
            </a:r>
          </a:p>
        </p:txBody>
      </p:sp>
      <p:pic>
        <p:nvPicPr>
          <p:cNvPr id="5" name="Espace réservé du contenu 4">
            <a:extLst>
              <a:ext uri="{FF2B5EF4-FFF2-40B4-BE49-F238E27FC236}">
                <a16:creationId xmlns:a16="http://schemas.microsoft.com/office/drawing/2014/main" id="{143EEE2C-4A55-3B47-80BC-BBB2B6D815BB}"/>
              </a:ext>
            </a:extLst>
          </p:cNvPr>
          <p:cNvPicPr>
            <a:picLocks noGrp="1" noChangeAspect="1"/>
          </p:cNvPicPr>
          <p:nvPr>
            <p:ph idx="1"/>
          </p:nvPr>
        </p:nvPicPr>
        <p:blipFill>
          <a:blip r:embed="rId2"/>
          <a:stretch>
            <a:fillRect/>
          </a:stretch>
        </p:blipFill>
        <p:spPr>
          <a:xfrm>
            <a:off x="1188720" y="289657"/>
            <a:ext cx="4038213" cy="6278686"/>
          </a:xfrm>
        </p:spPr>
      </p:pic>
      <p:sp>
        <p:nvSpPr>
          <p:cNvPr id="9" name="ZoneTexte 8">
            <a:extLst>
              <a:ext uri="{FF2B5EF4-FFF2-40B4-BE49-F238E27FC236}">
                <a16:creationId xmlns:a16="http://schemas.microsoft.com/office/drawing/2014/main" id="{269B1E69-D86A-0047-A90F-D75EE9788677}"/>
              </a:ext>
            </a:extLst>
          </p:cNvPr>
          <p:cNvSpPr txBox="1"/>
          <p:nvPr/>
        </p:nvSpPr>
        <p:spPr>
          <a:xfrm>
            <a:off x="5564372" y="3982469"/>
            <a:ext cx="6092456" cy="1200329"/>
          </a:xfrm>
          <a:prstGeom prst="rect">
            <a:avLst/>
          </a:prstGeom>
          <a:noFill/>
        </p:spPr>
        <p:txBody>
          <a:bodyPr wrap="square">
            <a:spAutoFit/>
          </a:bodyPr>
          <a:lstStyle/>
          <a:p>
            <a:r>
              <a:rPr lang="fr-FR" dirty="0"/>
              <a:t>Il faut être vigilant car il y a de nombreuses licences possibles ce qui implique qu’il faut être dans les meilleurs de la licence pour être admis directement ou à l’oral. </a:t>
            </a:r>
          </a:p>
        </p:txBody>
      </p:sp>
    </p:spTree>
    <p:extLst>
      <p:ext uri="{BB962C8B-B14F-4D97-AF65-F5344CB8AC3E}">
        <p14:creationId xmlns:p14="http://schemas.microsoft.com/office/powerpoint/2010/main" val="1294213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F680D0-050E-5641-BEBE-95CE5803ACBF}"/>
              </a:ext>
            </a:extLst>
          </p:cNvPr>
          <p:cNvSpPr>
            <a:spLocks noGrp="1"/>
          </p:cNvSpPr>
          <p:nvPr>
            <p:ph type="title"/>
          </p:nvPr>
        </p:nvSpPr>
        <p:spPr/>
        <p:txBody>
          <a:bodyPr/>
          <a:lstStyle/>
          <a:p>
            <a:r>
              <a:rPr lang="fr-FR" dirty="0"/>
              <a:t>Les chiffres de 2021/2022</a:t>
            </a:r>
          </a:p>
        </p:txBody>
      </p:sp>
      <p:pic>
        <p:nvPicPr>
          <p:cNvPr id="4" name="Espace réservé du contenu 4">
            <a:extLst>
              <a:ext uri="{FF2B5EF4-FFF2-40B4-BE49-F238E27FC236}">
                <a16:creationId xmlns:a16="http://schemas.microsoft.com/office/drawing/2014/main" id="{C5502E09-D583-6F43-BA83-0FADF848C9DA}"/>
              </a:ext>
            </a:extLst>
          </p:cNvPr>
          <p:cNvPicPr>
            <a:picLocks noGrp="1" noChangeAspect="1"/>
          </p:cNvPicPr>
          <p:nvPr>
            <p:ph idx="1"/>
          </p:nvPr>
        </p:nvPicPr>
        <p:blipFill>
          <a:blip r:embed="rId2"/>
          <a:stretch>
            <a:fillRect/>
          </a:stretch>
        </p:blipFill>
        <p:spPr>
          <a:xfrm>
            <a:off x="298588" y="1764702"/>
            <a:ext cx="11594823" cy="4450704"/>
          </a:xfrm>
        </p:spPr>
      </p:pic>
      <p:sp>
        <p:nvSpPr>
          <p:cNvPr id="5" name="Rectangle 4">
            <a:extLst>
              <a:ext uri="{FF2B5EF4-FFF2-40B4-BE49-F238E27FC236}">
                <a16:creationId xmlns:a16="http://schemas.microsoft.com/office/drawing/2014/main" id="{530E77FF-110D-F047-82CD-149F14478A5D}"/>
              </a:ext>
            </a:extLst>
          </p:cNvPr>
          <p:cNvSpPr/>
          <p:nvPr/>
        </p:nvSpPr>
        <p:spPr>
          <a:xfrm>
            <a:off x="298588" y="3541690"/>
            <a:ext cx="11439756" cy="6439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0104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10">
            <a:extLst>
              <a:ext uri="{FF2B5EF4-FFF2-40B4-BE49-F238E27FC236}">
                <a16:creationId xmlns:a16="http://schemas.microsoft.com/office/drawing/2014/main" id="{A3A62FCA-83A2-6041-9BE9-AC9995157200}"/>
              </a:ext>
            </a:extLst>
          </p:cNvPr>
          <p:cNvPicPr>
            <a:picLocks noGrp="1" noChangeAspect="1"/>
          </p:cNvPicPr>
          <p:nvPr>
            <p:ph idx="1"/>
          </p:nvPr>
        </p:nvPicPr>
        <p:blipFill>
          <a:blip r:embed="rId2"/>
          <a:stretch>
            <a:fillRect/>
          </a:stretch>
        </p:blipFill>
        <p:spPr>
          <a:xfrm>
            <a:off x="987105" y="124739"/>
            <a:ext cx="10217790" cy="6608521"/>
          </a:xfrm>
        </p:spPr>
      </p:pic>
      <p:sp>
        <p:nvSpPr>
          <p:cNvPr id="2" name="Titre 1">
            <a:extLst>
              <a:ext uri="{FF2B5EF4-FFF2-40B4-BE49-F238E27FC236}">
                <a16:creationId xmlns:a16="http://schemas.microsoft.com/office/drawing/2014/main" id="{6291FA39-6C56-F54D-B04F-3EBE98D9B946}"/>
              </a:ext>
            </a:extLst>
          </p:cNvPr>
          <p:cNvSpPr>
            <a:spLocks noGrp="1"/>
          </p:cNvSpPr>
          <p:nvPr>
            <p:ph type="title"/>
          </p:nvPr>
        </p:nvSpPr>
        <p:spPr>
          <a:xfrm>
            <a:off x="305430" y="594360"/>
            <a:ext cx="4906650" cy="1371600"/>
          </a:xfrm>
        </p:spPr>
        <p:txBody>
          <a:bodyPr>
            <a:normAutofit fontScale="90000"/>
          </a:bodyPr>
          <a:lstStyle/>
          <a:p>
            <a:r>
              <a:rPr lang="fr-FR" dirty="0"/>
              <a:t>Les matières du semestre 1 en mineure santé</a:t>
            </a:r>
          </a:p>
        </p:txBody>
      </p:sp>
    </p:spTree>
    <p:extLst>
      <p:ext uri="{BB962C8B-B14F-4D97-AF65-F5344CB8AC3E}">
        <p14:creationId xmlns:p14="http://schemas.microsoft.com/office/powerpoint/2010/main" val="3500987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5E6B31A4-A127-9D42-8529-35B4810B5F83}"/>
              </a:ext>
            </a:extLst>
          </p:cNvPr>
          <p:cNvPicPr>
            <a:picLocks noGrp="1" noChangeAspect="1"/>
          </p:cNvPicPr>
          <p:nvPr>
            <p:ph idx="1"/>
          </p:nvPr>
        </p:nvPicPr>
        <p:blipFill>
          <a:blip r:embed="rId2"/>
          <a:stretch>
            <a:fillRect/>
          </a:stretch>
        </p:blipFill>
        <p:spPr>
          <a:xfrm>
            <a:off x="4433752" y="68580"/>
            <a:ext cx="7452818" cy="6698885"/>
          </a:xfrm>
        </p:spPr>
      </p:pic>
      <p:sp>
        <p:nvSpPr>
          <p:cNvPr id="5" name="Titre 1">
            <a:extLst>
              <a:ext uri="{FF2B5EF4-FFF2-40B4-BE49-F238E27FC236}">
                <a16:creationId xmlns:a16="http://schemas.microsoft.com/office/drawing/2014/main" id="{03F35AC1-E640-964E-B8C2-FE0C01091AE1}"/>
              </a:ext>
            </a:extLst>
          </p:cNvPr>
          <p:cNvSpPr txBox="1">
            <a:spLocks/>
          </p:cNvSpPr>
          <p:nvPr/>
        </p:nvSpPr>
        <p:spPr>
          <a:xfrm>
            <a:off x="774060" y="2388870"/>
            <a:ext cx="4906650" cy="1371600"/>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fr-FR" dirty="0"/>
              <a:t>Les matières du semestre 2 en mineure santé</a:t>
            </a:r>
          </a:p>
        </p:txBody>
      </p:sp>
    </p:spTree>
    <p:extLst>
      <p:ext uri="{BB962C8B-B14F-4D97-AF65-F5344CB8AC3E}">
        <p14:creationId xmlns:p14="http://schemas.microsoft.com/office/powerpoint/2010/main" val="1402425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8ACEA2-D1A6-014E-8940-CA32582C9C5B}"/>
              </a:ext>
            </a:extLst>
          </p:cNvPr>
          <p:cNvSpPr>
            <a:spLocks noGrp="1"/>
          </p:cNvSpPr>
          <p:nvPr>
            <p:ph type="title"/>
          </p:nvPr>
        </p:nvSpPr>
        <p:spPr>
          <a:xfrm>
            <a:off x="2723747" y="1350917"/>
            <a:ext cx="7326086" cy="1371600"/>
          </a:xfrm>
        </p:spPr>
        <p:txBody>
          <a:bodyPr>
            <a:normAutofit fontScale="90000"/>
          </a:bodyPr>
          <a:lstStyle/>
          <a:p>
            <a:pPr algn="ctr"/>
            <a:r>
              <a:rPr lang="fr-FR" dirty="0"/>
              <a:t>Merci pour votre attention et votre écoute !</a:t>
            </a:r>
          </a:p>
        </p:txBody>
      </p:sp>
      <p:sp>
        <p:nvSpPr>
          <p:cNvPr id="3" name="Espace réservé du contenu 2">
            <a:extLst>
              <a:ext uri="{FF2B5EF4-FFF2-40B4-BE49-F238E27FC236}">
                <a16:creationId xmlns:a16="http://schemas.microsoft.com/office/drawing/2014/main" id="{6A610A64-04F8-7947-B120-B5EF6FA4F95F}"/>
              </a:ext>
            </a:extLst>
          </p:cNvPr>
          <p:cNvSpPr>
            <a:spLocks noGrp="1"/>
          </p:cNvSpPr>
          <p:nvPr>
            <p:ph idx="1"/>
          </p:nvPr>
        </p:nvSpPr>
        <p:spPr>
          <a:xfrm>
            <a:off x="1431471" y="4929747"/>
            <a:ext cx="9329057" cy="868680"/>
          </a:xfrm>
        </p:spPr>
        <p:txBody>
          <a:bodyPr>
            <a:normAutofit fontScale="92500" lnSpcReduction="20000"/>
          </a:bodyPr>
          <a:lstStyle/>
          <a:p>
            <a:pPr marL="0" indent="0">
              <a:buNone/>
            </a:pPr>
            <a:r>
              <a:rPr lang="fr-FR" dirty="0"/>
              <a:t>Voici mon adresse mail si jamais vous avez des questions, demandes, pour obtenir le diaporama, n’hésitez pas ! :</a:t>
            </a:r>
          </a:p>
          <a:p>
            <a:pPr marL="0" indent="0">
              <a:buNone/>
            </a:pPr>
            <a:r>
              <a:rPr lang="fr-FR" b="1" dirty="0"/>
              <a:t>			</a:t>
            </a:r>
            <a:r>
              <a:rPr lang="fr-FR" b="1" dirty="0">
                <a:hlinkClick r:id="rId2"/>
              </a:rPr>
              <a:t>Manon.Keraudy@ac-amiens.fr</a:t>
            </a:r>
            <a:r>
              <a:rPr lang="fr-FR" b="1" dirty="0"/>
              <a:t> </a:t>
            </a:r>
          </a:p>
          <a:p>
            <a:endParaRPr lang="fr-FR" b="1" dirty="0"/>
          </a:p>
        </p:txBody>
      </p:sp>
      <p:pic>
        <p:nvPicPr>
          <p:cNvPr id="9" name="Graphique 8" descr="Stéthoscope">
            <a:extLst>
              <a:ext uri="{FF2B5EF4-FFF2-40B4-BE49-F238E27FC236}">
                <a16:creationId xmlns:a16="http://schemas.microsoft.com/office/drawing/2014/main" id="{9471CB14-4E22-D149-8F23-2041263A4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365491">
            <a:off x="1775706" y="1569787"/>
            <a:ext cx="1106774" cy="1106774"/>
          </a:xfrm>
          <a:prstGeom prst="rect">
            <a:avLst/>
          </a:prstGeom>
        </p:spPr>
      </p:pic>
      <p:sp>
        <p:nvSpPr>
          <p:cNvPr id="13" name="Rectangle 1">
            <a:extLst>
              <a:ext uri="{FF2B5EF4-FFF2-40B4-BE49-F238E27FC236}">
                <a16:creationId xmlns:a16="http://schemas.microsoft.com/office/drawing/2014/main" id="{7D0B52A3-F4A8-DC40-A968-33BC12ED2DCF}"/>
              </a:ext>
            </a:extLst>
          </p:cNvPr>
          <p:cNvSpPr>
            <a:spLocks noChangeArrowheads="1"/>
          </p:cNvSpPr>
          <p:nvPr/>
        </p:nvSpPr>
        <p:spPr bwMode="auto">
          <a:xfrm>
            <a:off x="1431471" y="2948969"/>
            <a:ext cx="932905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fr-FR" altLang="fr-FR" dirty="0">
                <a:latin typeface="Lato" panose="020F0502020204030203" pitchFamily="34" charset="0"/>
                <a:hlinkClick r:id="rId5">
                  <a:extLst>
                    <a:ext uri="{A12FA001-AC4F-418D-AE19-62706E023703}">
                      <ahyp:hlinkClr xmlns:ahyp="http://schemas.microsoft.com/office/drawing/2018/hyperlinkcolor" val="tx"/>
                    </a:ext>
                  </a:extLst>
                </a:hlinkClick>
              </a:rPr>
              <a:t>Et c</a:t>
            </a:r>
            <a:r>
              <a:rPr kumimoji="0" lang="fr-FR" altLang="fr-FR" b="0" i="0" u="none" strike="noStrike" cap="none" normalizeH="0" baseline="0" dirty="0">
                <a:ln>
                  <a:noFill/>
                </a:ln>
                <a:effectLst/>
                <a:latin typeface="Lato" panose="020F0502020204030203" pitchFamily="34" charset="0"/>
                <a:hlinkClick r:id="rId5">
                  <a:extLst>
                    <a:ext uri="{A12FA001-AC4F-418D-AE19-62706E023703}">
                      <ahyp:hlinkClr xmlns:ahyp="http://schemas.microsoft.com/office/drawing/2018/hyperlinkcolor" val="tx"/>
                    </a:ext>
                  </a:extLst>
                </a:hlinkClick>
              </a:rPr>
              <a:t>omme disait </a:t>
            </a:r>
            <a:r>
              <a:rPr lang="fr-FR" altLang="fr-FR" dirty="0">
                <a:latin typeface="Lato" panose="020F0502020204030203" pitchFamily="34" charset="0"/>
                <a:hlinkClick r:id="rId6">
                  <a:extLst>
                    <a:ext uri="{A12FA001-AC4F-418D-AE19-62706E023703}">
                      <ahyp:hlinkClr xmlns:ahyp="http://schemas.microsoft.com/office/drawing/2018/hyperlinkcolor" val="tx"/>
                    </a:ext>
                  </a:extLst>
                </a:hlinkClick>
              </a:rPr>
              <a:t>Bonaventure Des Périers</a:t>
            </a:r>
            <a:r>
              <a:rPr lang="fr-FR" altLang="fr-FR" dirty="0">
                <a:latin typeface="Lato" panose="020F0502020204030203" pitchFamily="34" charset="0"/>
              </a:rPr>
              <a:t>  :</a:t>
            </a:r>
            <a:r>
              <a:rPr kumimoji="0" lang="fr-FR" altLang="fr-FR" b="0" i="0" u="none" strike="noStrike" cap="none" normalizeH="0" baseline="0" dirty="0">
                <a:ln>
                  <a:noFill/>
                </a:ln>
                <a:effectLst/>
                <a:latin typeface="Lato" panose="020F0502020204030203" pitchFamily="34" charset="0"/>
                <a:hlinkClick r:id="rId5">
                  <a:extLst>
                    <a:ext uri="{A12FA001-AC4F-418D-AE19-62706E023703}">
                      <ahyp:hlinkClr xmlns:ahyp="http://schemas.microsoft.com/office/drawing/2018/hyperlinkcolor" val="tx"/>
                    </a:ext>
                  </a:extLst>
                </a:hlinkClick>
              </a:rPr>
              <a:t>“Il vaut mieux tomber dans les mains d'un médecin heureux que d'un médecin savant.”</a:t>
            </a:r>
            <a:endParaRPr kumimoji="0" lang="fr-FR" altLang="fr-FR" b="0" i="0" u="none" strike="noStrike" cap="none" normalizeH="0" baseline="0" dirty="0">
              <a:ln>
                <a:noFill/>
              </a:ln>
              <a:effectLst/>
              <a:latin typeface="Lato" panose="020F0502020204030203" pitchFamily="34" charset="0"/>
            </a:endParaRPr>
          </a:p>
          <a:p>
            <a:pPr lvl="0" algn="ctr" defTabSz="914400"/>
            <a:r>
              <a:rPr lang="fr-FR" altLang="fr-FR" dirty="0">
                <a:latin typeface="Lato" panose="020F0502020204030203" pitchFamily="34" charset="0"/>
              </a:rPr>
              <a:t>Donc n’oubliez pas la chose la plus importante : faire ce qui vous fait plait et qui vous fait vibrer ! </a:t>
            </a:r>
          </a:p>
          <a:p>
            <a:pPr lvl="0" algn="ctr" defTabSz="914400"/>
            <a:r>
              <a:rPr lang="fr-FR" altLang="fr-FR" dirty="0">
                <a:latin typeface="Lato" panose="020F0502020204030203" pitchFamily="34" charset="0"/>
              </a:rPr>
              <a:t>La connaissance ne suffit pas pour être un bon médecin…</a:t>
            </a:r>
            <a:endParaRPr kumimoji="0" lang="fr-FR" altLang="fr-FR"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effectLst/>
                <a:latin typeface="Lato" panose="020F0502020204030203"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8866860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321</TotalTime>
  <Words>2627</Words>
  <Application>Microsoft Macintosh PowerPoint</Application>
  <PresentationFormat>Grand écran</PresentationFormat>
  <Paragraphs>308</Paragraphs>
  <Slides>38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38</vt:i4>
      </vt:variant>
    </vt:vector>
  </HeadingPairs>
  <TitlesOfParts>
    <vt:vector size="45" baseType="lpstr">
      <vt:lpstr>Arial</vt:lpstr>
      <vt:lpstr>Century Gothic</vt:lpstr>
      <vt:lpstr>Garamond</vt:lpstr>
      <vt:lpstr>Lato</vt:lpstr>
      <vt:lpstr>Symbol</vt:lpstr>
      <vt:lpstr>Wingdings</vt:lpstr>
      <vt:lpstr>Savon</vt:lpstr>
      <vt:lpstr>Voyage en pass</vt:lpstr>
      <vt:lpstr>Les chiffres de 2021/2022</vt:lpstr>
      <vt:lpstr>Présentation PowerPoint</vt:lpstr>
      <vt:lpstr>Le mode d’entrée  en 2eme année</vt:lpstr>
      <vt:lpstr>Le découpage de l’année</vt:lpstr>
      <vt:lpstr>Les matières du BCC1 </vt:lpstr>
      <vt:lpstr>Présentation PowerPoint</vt:lpstr>
      <vt:lpstr>Présentation PowerPoint</vt:lpstr>
      <vt:lpstr>BCC 4 : La mineure</vt:lpstr>
      <vt:lpstr>Les mineures possibles à Lille</vt:lpstr>
      <vt:lpstr>Les Mineures en détail</vt:lpstr>
      <vt:lpstr>La question que tout le monde se pose… prépa ou pas prépa ?</vt:lpstr>
      <vt:lpstr>Prépa ou pas prépa ?</vt:lpstr>
      <vt:lpstr>1- Les fiches </vt:lpstr>
      <vt:lpstr>2- Séances</vt:lpstr>
      <vt:lpstr>3- Accompagnement</vt:lpstr>
      <vt:lpstr>4- Concours blancs</vt:lpstr>
      <vt:lpstr>Le tutorat </vt:lpstr>
      <vt:lpstr>Mes conseils pratiques </vt:lpstr>
      <vt:lpstr>Présentation PowerPoint</vt:lpstr>
      <vt:lpstr>Les méthodes de travail connues</vt:lpstr>
      <vt:lpstr>Présentation PowerPoint</vt:lpstr>
      <vt:lpstr>Tuto ANKI </vt:lpstr>
      <vt:lpstr>Exemples de plannings…</vt:lpstr>
      <vt:lpstr>Un de mes plannings</vt:lpstr>
      <vt:lpstr>Mon planning de révisions (avant les exams) au S1, le vrai</vt:lpstr>
      <vt:lpstr>Mon planning de revisions au S2</vt:lpstr>
      <vt:lpstr>Maintenant parlons travail !</vt:lpstr>
      <vt:lpstr>Pour les plus téméraires qui voudraient commencer dés maintenant, mes conseils :</vt:lpstr>
      <vt:lpstr>Derniers mots…</vt:lpstr>
      <vt:lpstr>Excursion en LAS</vt:lpstr>
      <vt:lpstr>L.AS : LICENCE + OPTION ACCÈS SANTÉ UNE FILIÈRE MOINS SPÉCIALISÉE POUR FAIRE DES ÉTUDES DE SANTÉ </vt:lpstr>
      <vt:lpstr>Les licences proposées à Lille</vt:lpstr>
      <vt:lpstr>La LAS Comment ca fonctionne ?  Le parcours ci contre </vt:lpstr>
      <vt:lpstr>Les chiffres de 2021/2022</vt:lpstr>
      <vt:lpstr>Les matières du semestre 1 en mineure santé</vt:lpstr>
      <vt:lpstr>Présentation PowerPoint</vt:lpstr>
      <vt:lpstr>Merci pour votre attention et votre écoute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Voyage en pass</dc:title>
  <dc:creator>Manon Keraudy</dc:creator>
  <cp:lastModifiedBy>Manon Keraudy</cp:lastModifiedBy>
  <cp:revision>31</cp:revision>
  <dcterms:created xsi:type="dcterms:W3CDTF">2021-05-09T18:54:46Z</dcterms:created>
  <dcterms:modified xsi:type="dcterms:W3CDTF">2021-11-19T08:27:05Z</dcterms:modified>
</cp:coreProperties>
</file>